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0" r:id="rId3"/>
    <p:sldMasterId id="2147483672" r:id="rId4"/>
    <p:sldMasterId id="2147483702" r:id="rId5"/>
    <p:sldMasterId id="2147483704" r:id="rId6"/>
    <p:sldMasterId id="2147483719" r:id="rId7"/>
  </p:sldMasterIdLst>
  <p:notesMasterIdLst>
    <p:notesMasterId r:id="rId31"/>
  </p:notesMasterIdLst>
  <p:sldIdLst>
    <p:sldId id="277" r:id="rId8"/>
    <p:sldId id="278" r:id="rId9"/>
    <p:sldId id="279" r:id="rId10"/>
    <p:sldId id="280" r:id="rId11"/>
    <p:sldId id="281" r:id="rId12"/>
    <p:sldId id="258" r:id="rId13"/>
    <p:sldId id="257" r:id="rId14"/>
    <p:sldId id="256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0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6915CAF-0161-45FE-840C-8F5762FB51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506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4E4C12E0-2BCA-4B66-AF1D-BA7263E1893C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22531" y="802612"/>
            <a:ext cx="5514614" cy="4007936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dirty="0" smtClean="0">
                <a:latin typeface="+mj-lt"/>
              </a:rPr>
              <a:t>Blocks in red are the areas specified in </a:t>
            </a:r>
            <a:r>
              <a:rPr lang="en-US" altLang="ja-JP" baseline="0" dirty="0" err="1" smtClean="0">
                <a:latin typeface="+mj-lt"/>
              </a:rPr>
              <a:t>Hybridcast’s</a:t>
            </a:r>
            <a:r>
              <a:rPr lang="en-US" altLang="ja-JP" baseline="0" dirty="0" smtClean="0">
                <a:latin typeface="+mj-lt"/>
              </a:rPr>
              <a:t> technical spec. </a:t>
            </a:r>
          </a:p>
          <a:p>
            <a:endParaRPr lang="en-US" altLang="ja-JP" baseline="0" dirty="0" smtClean="0">
              <a:latin typeface="+mj-lt"/>
            </a:endParaRPr>
          </a:p>
          <a:p>
            <a:pPr>
              <a:buNone/>
            </a:pPr>
            <a:r>
              <a:rPr lang="en-US" altLang="ja-JP" sz="1300" dirty="0"/>
              <a:t>memo: </a:t>
            </a:r>
            <a:r>
              <a:rPr lang="en-US" altLang="ja-JP" sz="1300" dirty="0" err="1"/>
              <a:t>Hybridcast</a:t>
            </a:r>
            <a:r>
              <a:rPr lang="en-US" altLang="ja-JP" sz="1300" dirty="0"/>
              <a:t> spec does not define profile for use of W3C standards, such as HTML elements, APIs and etc. </a:t>
            </a:r>
            <a:endParaRPr lang="en-US" altLang="ja-JP" sz="1300"/>
          </a:p>
          <a:p>
            <a:pPr>
              <a:buNone/>
            </a:pPr>
            <a:endParaRPr lang="ja-JP" altLang="en-US" sz="1300" dirty="0"/>
          </a:p>
          <a:p>
            <a:endParaRPr lang="en-US" altLang="ja-JP" baseline="0" dirty="0" smtClean="0">
              <a:latin typeface="+mj-lt"/>
            </a:endParaRPr>
          </a:p>
          <a:p>
            <a:endParaRPr lang="en-US" altLang="ja-JP" baseline="0" dirty="0" smtClean="0">
              <a:latin typeface="+mj-lt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E769-804C-4C58-AAF8-04A60396D81E}" type="slidenum">
              <a:rPr lang="en-US" altLang="ja-JP" smtClean="0">
                <a:solidFill>
                  <a:prstClr val="black"/>
                </a:solidFill>
              </a:rPr>
              <a:pPr/>
              <a:t>9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847334" indent="-325898" eaLnBrk="0" hangingPunct="0"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303592" indent="-260718" eaLnBrk="0" hangingPunct="0"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825028" indent="-260718" eaLnBrk="0" hangingPunct="0"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346465" indent="-260718" eaLnBrk="0" hangingPunct="0"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867901" indent="-26071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389338" indent="-26071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910775" indent="-26071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4432211" indent="-26071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923AE294-6F48-594B-BA93-F9AC650BE96D}" type="slidenum">
              <a:rPr lang="en-US" sz="1400" b="0">
                <a:solidFill>
                  <a:prstClr val="black"/>
                </a:solidFill>
                <a:latin typeface="Times New Roman" charset="0"/>
              </a:rPr>
              <a:pPr eaLnBrk="1" hangingPunct="1"/>
              <a:t>10</a:t>
            </a:fld>
            <a:endParaRPr lang="en-US" sz="1400" b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E56B-5CD8-4089-98E1-3404AE0E197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07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847334" indent="-325898" eaLnBrk="0" hangingPunct="0"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303592" indent="-260718" eaLnBrk="0" hangingPunct="0"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825028" indent="-260718" eaLnBrk="0" hangingPunct="0"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346465" indent="-260718" eaLnBrk="0" hangingPunct="0"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867901" indent="-26071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389338" indent="-26071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910775" indent="-26071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4432211" indent="-26071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461C657-8F93-1746-94D1-0EEF070CD0C3}" type="slidenum">
              <a:rPr lang="en-US" sz="1400" b="0">
                <a:solidFill>
                  <a:prstClr val="black"/>
                </a:solidFill>
                <a:latin typeface="Times New Roman" charset="0"/>
              </a:rPr>
              <a:pPr eaLnBrk="1" hangingPunct="1"/>
              <a:t>16</a:t>
            </a:fld>
            <a:endParaRPr lang="en-US" sz="1400" b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08437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b="1" u="sng" dirty="0" smtClean="0"/>
              <a:t>CVP-2 Benefits:</a:t>
            </a:r>
          </a:p>
          <a:p>
            <a:pPr lvl="0"/>
            <a:endParaRPr lang="en-US" b="1" u="sng" dirty="0" smtClean="0"/>
          </a:p>
          <a:p>
            <a:pPr marL="234098" indent="-234098">
              <a:buFont typeface="Arial"/>
              <a:buChar char="•"/>
            </a:pPr>
            <a:r>
              <a:rPr lang="en-US" dirty="0" smtClean="0"/>
              <a:t>Enables streaming of service provider content (e.g. live, on-demand, DVR) to retail devices (e.g. televisions, PCs, phones, tablets, Blu-ray disc players, and game consoles) with consistent service provider user interface across all CVP-2 devices from different manufacturers</a:t>
            </a:r>
          </a:p>
          <a:p>
            <a:pPr marL="234098" indent="-234098">
              <a:buFont typeface="Arial"/>
              <a:buChar char="•"/>
            </a:pPr>
            <a:r>
              <a:rPr lang="en-US" dirty="0" smtClean="0"/>
              <a:t>Preserves the rights of content providers </a:t>
            </a:r>
          </a:p>
          <a:p>
            <a:pPr marL="234098" indent="-234098">
              <a:buFont typeface="Arial"/>
              <a:buChar char="•"/>
            </a:pPr>
            <a:r>
              <a:rPr lang="en-US" dirty="0" smtClean="0"/>
              <a:t>Allows access to all service provider services in every room without the need for service provider supplied STBs in every room</a:t>
            </a:r>
          </a:p>
          <a:p>
            <a:pPr marL="234098" indent="-234098">
              <a:buFont typeface="Arial"/>
              <a:buChar char="•"/>
            </a:pPr>
            <a:endParaRPr lang="en-US" dirty="0" smtClean="0"/>
          </a:p>
          <a:p>
            <a:endParaRPr lang="en-US" b="1" dirty="0" smtClean="0">
              <a:latin typeface="Arial" charset="0"/>
              <a:cs typeface="Arial" charset="0"/>
            </a:endParaRPr>
          </a:p>
          <a:p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22588" indent="-31638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65518" indent="-253104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71727" indent="-253104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77932" indent="-253104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84139" indent="-2531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90348" indent="-2531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96555" indent="-2531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302762" indent="-2531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1012414"/>
            <a:fld id="{4EDDA575-3093-4034-BD9D-44B0F5B62945}" type="slidenum">
              <a:rPr lang="en-US" sz="1400">
                <a:solidFill>
                  <a:prstClr val="black"/>
                </a:solidFill>
              </a:rPr>
              <a:pPr defTabSz="1012414"/>
              <a:t>18</a:t>
            </a:fld>
            <a:endParaRPr 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08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u="sng" dirty="0" smtClean="0"/>
              <a:t>CVP-2</a:t>
            </a:r>
            <a:r>
              <a:rPr lang="en-US" b="1" u="sng" baseline="0" dirty="0" smtClean="0"/>
              <a:t> Features:</a:t>
            </a:r>
            <a:endParaRPr lang="en-US" b="1" u="sng" dirty="0" smtClean="0"/>
          </a:p>
          <a:p>
            <a:endParaRPr lang="en-US" dirty="0" smtClean="0"/>
          </a:p>
          <a:p>
            <a:pPr marL="234076" indent="-234076">
              <a:buFont typeface="Arial"/>
              <a:buChar char="•"/>
            </a:pPr>
            <a:r>
              <a:rPr lang="en-US" dirty="0" smtClean="0"/>
              <a:t>HTML5 RUI</a:t>
            </a:r>
          </a:p>
          <a:p>
            <a:pPr marL="234076" indent="-234076">
              <a:buFont typeface="Arial"/>
              <a:buChar char="•"/>
            </a:pPr>
            <a:r>
              <a:rPr lang="en-US" dirty="0" smtClean="0"/>
              <a:t>Authentication of DLNA Certification (using DTCP-IP keys)</a:t>
            </a:r>
          </a:p>
          <a:p>
            <a:pPr marL="234076" indent="-234076">
              <a:buFont typeface="Arial"/>
              <a:buChar char="•"/>
            </a:pPr>
            <a:r>
              <a:rPr lang="en-US" dirty="0" smtClean="0"/>
              <a:t>Diagnostics </a:t>
            </a:r>
          </a:p>
          <a:p>
            <a:pPr marL="234076" indent="-234076">
              <a:buFont typeface="Arial"/>
              <a:buChar char="•"/>
            </a:pPr>
            <a:r>
              <a:rPr lang="en-US" dirty="0" smtClean="0"/>
              <a:t>Networked Devices Power Save (Low Power)</a:t>
            </a:r>
          </a:p>
          <a:p>
            <a:pPr marL="234076" indent="-234076">
              <a:buFont typeface="Arial"/>
              <a:buChar char="•"/>
            </a:pPr>
            <a:r>
              <a:rPr lang="en-US" dirty="0" smtClean="0"/>
              <a:t>HTTP Adaptive Delivery (MPEG-DASH) </a:t>
            </a:r>
          </a:p>
          <a:p>
            <a:pPr marL="234076" indent="-234076">
              <a:buFont typeface="Arial"/>
              <a:buChar char="•"/>
            </a:pPr>
            <a:r>
              <a:rPr lang="en-US" dirty="0" smtClean="0"/>
              <a:t>MPEG-2 and AVC Video in MPEG-2 TS and MP4 containers</a:t>
            </a:r>
          </a:p>
          <a:p>
            <a:pPr marL="1092286" lvl="1" indent="-468153">
              <a:buFont typeface="Arial"/>
              <a:buChar char="•"/>
            </a:pPr>
            <a:r>
              <a:rPr lang="en-US" sz="3000" dirty="0"/>
              <a:t>ETV, Ad-Insertion &amp; other TV Services signaling in MPEG2-TS</a:t>
            </a:r>
          </a:p>
          <a:p>
            <a:pPr marL="234076" indent="-234076">
              <a:buFont typeface="Arial"/>
              <a:buChar char="•"/>
            </a:pPr>
            <a:r>
              <a:rPr lang="en-US" dirty="0" smtClean="0"/>
              <a:t>3D Media Formats (conditionally mandatory for devices supporting 3D video)</a:t>
            </a:r>
            <a:endParaRPr lang="en-US" dirty="0" smtClean="0">
              <a:solidFill>
                <a:srgbClr val="FF0000"/>
              </a:solidFill>
            </a:endParaRPr>
          </a:p>
          <a:p>
            <a:pPr marL="234076" indent="-234076"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Multi-Industry</a:t>
            </a:r>
            <a:r>
              <a:rPr lang="en-US" b="1" baseline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effort in DLNA:</a:t>
            </a:r>
          </a:p>
          <a:p>
            <a:pPr marL="234076" indent="-234076" defTabSz="1248266">
              <a:buFont typeface="Arial"/>
              <a:buChar char="•"/>
              <a:defRPr/>
            </a:pPr>
            <a:r>
              <a:rPr lang="en-US" dirty="0" smtClean="0"/>
              <a:t>Development led by service providers in conjunction with CE manufacturers and technology suppliers</a:t>
            </a:r>
            <a:r>
              <a:rPr lang="en-US" baseline="0" dirty="0" smtClean="0"/>
              <a:t> (Broadcom, </a:t>
            </a:r>
            <a:r>
              <a:rPr lang="en-US" baseline="0" dirty="0" err="1" smtClean="0"/>
              <a:t>BSkyB</a:t>
            </a:r>
            <a:r>
              <a:rPr lang="en-US" baseline="0" dirty="0" smtClean="0"/>
              <a:t>, CableLabs, Comcast, Cox, Time Warner Cable, Samsung)</a:t>
            </a:r>
          </a:p>
          <a:p>
            <a:pPr marL="234076" indent="-234076" defTabSz="1248266">
              <a:buFont typeface="Arial"/>
              <a:buChar char="•"/>
              <a:defRPr/>
            </a:pPr>
            <a:endParaRPr lang="en-US" baseline="0" dirty="0" smtClean="0"/>
          </a:p>
          <a:p>
            <a:r>
              <a:rPr lang="en-US" b="1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Acronyms: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+RUIHSRC+: HTML5 RUI Server Capability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+RUIHPL+: HTML5 RUI Pull Controller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RUIHS: UPnP HTML5 RUI Server Service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RUIHS-CP: UPnP HTML5 RUI Server Service Control Point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RUIHTS: HTML5 RUI Transport Server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RUIHTC: HTML5 RUI Transport Client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ADS: Adaptive Delivery Server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ADC: Adaptive Delivery Client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DMP: Digital Media Player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DMR: Digital Media Renderer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XDMR: Extended DMR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DIAGE: Diagnostics Endpoint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DIAGC: Diagnostic Controller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LPC: Low Power Controller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LPE: Low Power Endpoint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AUTHS: Authentication Server</a:t>
            </a:r>
          </a:p>
          <a:p>
            <a:pPr marL="234076" indent="-234076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AUTHC: Authentication Client</a:t>
            </a:r>
          </a:p>
          <a:p>
            <a:pPr defTabSz="1248266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D7B1-C4CE-0649-8260-B6200E4F66C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4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97519" y="801104"/>
            <a:ext cx="9354713" cy="400943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E56B-5CD8-4089-98E1-3404AE0E197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6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97519" y="801104"/>
            <a:ext cx="9354713" cy="400943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4076" indent="-234076">
              <a:buFont typeface="Arial"/>
              <a:buChar char="•"/>
            </a:pPr>
            <a:r>
              <a:rPr lang="en-US" dirty="0" smtClean="0"/>
              <a:t>RUI</a:t>
            </a:r>
            <a:r>
              <a:rPr lang="en-US" baseline="0" dirty="0" smtClean="0"/>
              <a:t> Server and Authentication Server component are located in the cloud</a:t>
            </a:r>
            <a:endParaRPr lang="en-US" dirty="0" smtClean="0"/>
          </a:p>
          <a:p>
            <a:pPr marL="234076" indent="-234076">
              <a:buFont typeface="Arial"/>
              <a:buChar char="•"/>
            </a:pPr>
            <a:r>
              <a:rPr lang="en-US" baseline="0" dirty="0" smtClean="0"/>
              <a:t>Only A/V Server component is in the service provider supplied STB in the home</a:t>
            </a:r>
          </a:p>
          <a:p>
            <a:pPr marL="234076" indent="-234076">
              <a:buFont typeface="Arial"/>
              <a:buChar char="•"/>
            </a:pPr>
            <a:r>
              <a:rPr lang="en-US" baseline="0" dirty="0" smtClean="0"/>
              <a:t>Architecture that provides transition path for cloud to ground (or All-IP) content delivery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448E-1065-4808-8836-D9C3458E2FB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5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823C-7C05-4CA1-9DFF-60C5438AA4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20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CFF5D-D7F1-4B1B-9BC2-9B2D1F8625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03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F4013-3156-47E0-88BF-6F38E40E5D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34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6B2-E7C4-4736-A9B8-F594DEC6AA57}" type="datetimeFigureOut">
              <a:rPr lang="sv-SE" smtClean="0"/>
              <a:t>2014-03-11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6B64-0828-4158-81B2-C1591E10E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31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6B2-E7C4-4736-A9B8-F594DEC6AA57}" type="datetimeFigureOut">
              <a:rPr lang="sv-SE" smtClean="0"/>
              <a:t>2014-03-11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6B64-0828-4158-81B2-C1591E10E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65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6B2-E7C4-4736-A9B8-F594DEC6AA57}" type="datetimeFigureOut">
              <a:rPr lang="sv-SE" smtClean="0"/>
              <a:t>2014-03-11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6B64-0828-4158-81B2-C1591E10E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89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6B2-E7C4-4736-A9B8-F594DEC6AA57}" type="datetimeFigureOut">
              <a:rPr lang="sv-SE" smtClean="0"/>
              <a:t>2014-03-11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6B64-0828-4158-81B2-C1591E10E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3566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6B2-E7C4-4736-A9B8-F594DEC6AA57}" type="datetimeFigureOut">
              <a:rPr lang="sv-SE" smtClean="0"/>
              <a:t>2014-03-11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6B64-0828-4158-81B2-C1591E10E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057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6B2-E7C4-4736-A9B8-F594DEC6AA57}" type="datetimeFigureOut">
              <a:rPr lang="sv-SE" smtClean="0"/>
              <a:t>2014-03-11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6B64-0828-4158-81B2-C1591E10E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269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6B2-E7C4-4736-A9B8-F594DEC6AA57}" type="datetimeFigureOut">
              <a:rPr lang="sv-SE" smtClean="0"/>
              <a:t>2014-03-11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6B64-0828-4158-81B2-C1591E10E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98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6B2-E7C4-4736-A9B8-F594DEC6AA57}" type="datetimeFigureOut">
              <a:rPr lang="sv-SE" smtClean="0"/>
              <a:t>2014-03-11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6B64-0828-4158-81B2-C1591E10E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2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524D0-CFB2-4A94-B1C7-60210EEDCD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14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6B2-E7C4-4736-A9B8-F594DEC6AA57}" type="datetimeFigureOut">
              <a:rPr lang="sv-SE" smtClean="0"/>
              <a:t>2014-03-11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6B64-0828-4158-81B2-C1591E10E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485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6B2-E7C4-4736-A9B8-F594DEC6AA57}" type="datetimeFigureOut">
              <a:rPr lang="sv-SE" smtClean="0"/>
              <a:t>2014-03-11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6B64-0828-4158-81B2-C1591E10E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088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B6B2-E7C4-4736-A9B8-F594DEC6AA57}" type="datetimeFigureOut">
              <a:rPr lang="sv-SE" smtClean="0"/>
              <a:t>2014-03-11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6B64-0828-4158-81B2-C1591E10E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658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6047" y="2348427"/>
            <a:ext cx="8568531" cy="1620430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2014.3.12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Copyright NHK (Japan Broadcasting Corporation)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43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2014.3.12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Copyright NHK (Japan Broadcasting Corporation)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80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2014.3.12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Copyright NHK (Japan Broadcasting Corporation)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82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2014.3.12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Copyright NHK (Japan Broadcasting Corporation)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26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2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120827" y="1692178"/>
            <a:ext cx="4455776" cy="70522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20827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2014.3.12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Copyright NHK (Japan Broadcasting Corporation)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24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2014.3.12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Copyright NHK (Japan Broadcasting Corporation)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68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2014.3.12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Copyright NHK (Japan Broadcasting Corporation)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9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C00BE-5C35-44FF-89DA-8AB0F1F19D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369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53" y="300987"/>
            <a:ext cx="3316456" cy="12809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41245" y="301016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4053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2014.3.12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Copyright NHK (Japan Broadcasting Corporation)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9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5873" y="5291774"/>
            <a:ext cx="6048375" cy="62472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75873" y="5916523"/>
            <a:ext cx="6048375" cy="887212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2014.3.12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Copyright NHK (Japan Broadcasting Corporation)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29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2014.3.12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Copyright NHK (Japan Broadcasting Corporation)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04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08453" y="302740"/>
            <a:ext cx="2268141" cy="645022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2014.3.12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Copyright NHK (Japan Broadcasting Corporation)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06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7" y="2099910"/>
            <a:ext cx="8568531" cy="1259946"/>
          </a:xfrm>
        </p:spPr>
        <p:txBody>
          <a:bodyPr/>
          <a:lstStyle>
            <a:lvl1pPr>
              <a:defRPr sz="4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6125" y="3443852"/>
            <a:ext cx="7308453" cy="1931917"/>
          </a:xfrm>
        </p:spPr>
        <p:txBody>
          <a:bodyPr/>
          <a:lstStyle>
            <a:lvl1pPr marL="0" indent="0">
              <a:buFont typeface="Wingdings" pitchFamily="-112" charset="2"/>
              <a:buNone/>
              <a:defRPr sz="3100">
                <a:solidFill>
                  <a:srgbClr val="FFFF6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4055187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2968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5065061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6047" y="1679928"/>
            <a:ext cx="4200260" cy="453580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4318" y="1679928"/>
            <a:ext cx="4200260" cy="453580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7381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56036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579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587B8-6D82-4B5A-A7CE-FC5716376E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21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678675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1496779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15953595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27560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2445" y="251989"/>
            <a:ext cx="2142133" cy="5963744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6047" y="251989"/>
            <a:ext cx="6258388" cy="59637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71290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024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,4,7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0088563" cy="7573516"/>
          </a:xfrm>
          <a:prstGeom prst="rect">
            <a:avLst/>
          </a:prstGeom>
        </p:spPr>
      </p:pic>
      <p:pic>
        <p:nvPicPr>
          <p:cNvPr id="10" name="Picture 9" descr="2,5logo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0080625" cy="75675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9283" y="595250"/>
            <a:ext cx="6469063" cy="3174667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lnSpc>
                <a:spcPts val="4690"/>
              </a:lnSpc>
              <a:defRPr sz="42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max</a:t>
            </a:r>
            <a:r>
              <a:rPr lang="nl-NL" dirty="0" smtClean="0"/>
              <a:t> 4 </a:t>
            </a:r>
            <a:r>
              <a:rPr lang="nl-NL" dirty="0" err="1" smtClean="0"/>
              <a:t>lines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9283" y="3779838"/>
            <a:ext cx="6469063" cy="437362"/>
          </a:xfrm>
          <a:prstGeom prst="rect">
            <a:avLst/>
          </a:prstGeom>
        </p:spPr>
        <p:txBody>
          <a:bodyPr vert="horz" lIns="0" tIns="56441" rIns="0" bIns="0"/>
          <a:lstStyle>
            <a:lvl1pPr algn="l">
              <a:buNone/>
              <a:defRPr sz="2000" cap="all">
                <a:solidFill>
                  <a:srgbClr val="FFFFFF"/>
                </a:solidFill>
                <a:latin typeface="Arial"/>
                <a:cs typeface="Arial"/>
              </a:defRPr>
            </a:lvl1pPr>
            <a:lvl2pPr algn="l">
              <a:buNone/>
              <a:defRPr sz="2000">
                <a:latin typeface="Arial"/>
                <a:cs typeface="Arial"/>
              </a:defRPr>
            </a:lvl2pPr>
            <a:lvl3pPr algn="l">
              <a:buNone/>
              <a:defRPr sz="2000">
                <a:latin typeface="Arial"/>
                <a:cs typeface="Arial"/>
              </a:defRPr>
            </a:lvl3pPr>
            <a:lvl4pPr algn="l">
              <a:buNone/>
              <a:defRPr sz="2000">
                <a:latin typeface="Arial"/>
                <a:cs typeface="Arial"/>
              </a:defRPr>
            </a:lvl4pPr>
            <a:lvl5pPr algn="l">
              <a:buNone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9283" y="4217201"/>
            <a:ext cx="6469063" cy="437362"/>
          </a:xfrm>
          <a:prstGeom prst="rect">
            <a:avLst/>
          </a:prstGeom>
        </p:spPr>
        <p:txBody>
          <a:bodyPr vert="horz" lIns="0" tIns="56441" rIns="0" bIns="0"/>
          <a:lstStyle>
            <a:lvl1pPr algn="l">
              <a:buNone/>
              <a:defRPr sz="2000" cap="all">
                <a:solidFill>
                  <a:srgbClr val="FFFFFF"/>
                </a:solidFill>
                <a:latin typeface="Arial"/>
                <a:cs typeface="Arial"/>
              </a:defRPr>
            </a:lvl1pPr>
            <a:lvl2pPr algn="l">
              <a:buNone/>
              <a:defRPr sz="2000">
                <a:latin typeface="Arial"/>
                <a:cs typeface="Arial"/>
              </a:defRPr>
            </a:lvl2pPr>
            <a:lvl3pPr algn="l">
              <a:buNone/>
              <a:defRPr sz="2000">
                <a:latin typeface="Arial"/>
                <a:cs typeface="Arial"/>
              </a:defRPr>
            </a:lvl3pPr>
            <a:lvl4pPr algn="l">
              <a:buNone/>
              <a:defRPr sz="2000">
                <a:latin typeface="Arial"/>
                <a:cs typeface="Arial"/>
              </a:defRPr>
            </a:lvl4pPr>
            <a:lvl5pPr algn="l">
              <a:buNone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3404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,4,7-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0088563" cy="7573517"/>
          </a:xfrm>
          <a:prstGeom prst="rect">
            <a:avLst/>
          </a:prstGeom>
        </p:spPr>
      </p:pic>
      <p:pic>
        <p:nvPicPr>
          <p:cNvPr id="7" name="Picture 6" descr="2,5logo-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0080625" cy="75675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95282" y="595251"/>
            <a:ext cx="6469063" cy="44391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defRPr sz="21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 dirty="0" err="1" smtClean="0"/>
              <a:t>Chapter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95281" y="1039161"/>
            <a:ext cx="6469063" cy="3173197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b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max</a:t>
            </a:r>
            <a:r>
              <a:rPr lang="nl-NL" dirty="0" smtClean="0"/>
              <a:t> 4 </a:t>
            </a:r>
            <a:r>
              <a:rPr lang="nl-NL" dirty="0" err="1" smtClean="0"/>
              <a:t>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56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4033" y="597896"/>
            <a:ext cx="7373926" cy="10891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1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 </a:t>
            </a:r>
            <a:r>
              <a:rPr lang="nl-NL" dirty="0" err="1" smtClean="0"/>
              <a:t>lines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5283" y="1686996"/>
            <a:ext cx="7381958" cy="4762128"/>
          </a:xfrm>
          <a:prstGeom prst="rect">
            <a:avLst/>
          </a:prstGeom>
        </p:spPr>
        <p:txBody>
          <a:bodyPr vert="horz" lIns="0" tIns="56441" rIns="112881" bIns="0"/>
          <a:lstStyle>
            <a:lvl1pPr marL="2539818" indent="-2539818">
              <a:buNone/>
              <a:defRPr sz="2100" baseline="0">
                <a:latin typeface="Arial"/>
                <a:cs typeface="Arial"/>
              </a:defRPr>
            </a:lvl1pPr>
            <a:lvl2pPr marL="2539818" indent="-2539818">
              <a:buNone/>
              <a:defRPr sz="2100">
                <a:latin typeface="Arial"/>
                <a:cs typeface="Arial"/>
              </a:defRPr>
            </a:lvl2pPr>
            <a:lvl3pPr marL="2539818" indent="-2539818">
              <a:buNone/>
              <a:defRPr sz="2100">
                <a:latin typeface="Arial"/>
                <a:cs typeface="Arial"/>
              </a:defRPr>
            </a:lvl3pPr>
            <a:lvl4pPr marL="2539818" indent="-2539818">
              <a:buNone/>
              <a:defRPr sz="2100">
                <a:latin typeface="Arial"/>
                <a:cs typeface="Arial"/>
              </a:defRPr>
            </a:lvl4pPr>
            <a:lvl5pPr marL="2539818" indent="-2539818">
              <a:buNone/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67247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4033" y="1686996"/>
            <a:ext cx="7619972" cy="4761546"/>
          </a:xfrm>
          <a:prstGeom prst="rect">
            <a:avLst/>
          </a:prstGeom>
        </p:spPr>
        <p:txBody>
          <a:bodyPr vert="horz" lIns="0" tIns="56441" rIns="112881" bIns="0"/>
          <a:lstStyle>
            <a:lvl1pPr>
              <a:lnSpc>
                <a:spcPts val="2469"/>
              </a:lnSpc>
              <a:buNone/>
              <a:defRPr sz="2100" b="1">
                <a:latin typeface="Arial"/>
                <a:cs typeface="Arial"/>
              </a:defRPr>
            </a:lvl1pPr>
            <a:lvl2pPr marL="0" indent="355530">
              <a:lnSpc>
                <a:spcPts val="2469"/>
              </a:lnSpc>
              <a:buFont typeface="Lucida Grande"/>
              <a:buChar char="-"/>
              <a:defRPr sz="2100">
                <a:latin typeface="Arial"/>
                <a:cs typeface="Arial"/>
              </a:defRPr>
            </a:lvl2pPr>
            <a:lvl3pPr marL="355530" indent="355530">
              <a:lnSpc>
                <a:spcPts val="2469"/>
              </a:lnSpc>
              <a:buFont typeface="Lucida Grande"/>
              <a:buChar char="-"/>
              <a:defRPr sz="2100">
                <a:latin typeface="Arial"/>
                <a:cs typeface="Arial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 smtClean="0"/>
              <a:t>First Level:</a:t>
            </a:r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4033" y="597896"/>
            <a:ext cx="7373926" cy="10891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1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 </a:t>
            </a:r>
            <a:r>
              <a:rPr lang="nl-NL" dirty="0" err="1" smtClean="0"/>
              <a:t>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8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D5995-5111-444A-A20C-ACF16E75B5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59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504033" y="597897"/>
            <a:ext cx="7373926" cy="45672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1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1 </a:t>
            </a:r>
            <a:r>
              <a:rPr lang="nl-NL" dirty="0" err="1" smtClean="0"/>
              <a:t>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42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44531" y="597897"/>
            <a:ext cx="3036094" cy="2957731"/>
          </a:xfrm>
          <a:prstGeom prst="rect">
            <a:avLst/>
          </a:prstGeom>
        </p:spPr>
        <p:txBody>
          <a:bodyPr vert="horz" lIns="112881" tIns="56441" rIns="112881" bIns="56441"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5282" y="1686996"/>
            <a:ext cx="6041251" cy="4976718"/>
          </a:xfrm>
          <a:prstGeom prst="rect">
            <a:avLst/>
          </a:prstGeom>
        </p:spPr>
        <p:txBody>
          <a:bodyPr vert="horz" lIns="0" tIns="56441" rIns="112881" bIns="0"/>
          <a:lstStyle>
            <a:lvl1pPr marL="2539818" indent="-2539818">
              <a:buNone/>
              <a:defRPr sz="2100" baseline="0">
                <a:latin typeface="Arial"/>
                <a:cs typeface="Arial"/>
              </a:defRPr>
            </a:lvl1pPr>
            <a:lvl2pPr marL="2539818" indent="-2539818">
              <a:buNone/>
              <a:defRPr sz="2100">
                <a:latin typeface="Arial"/>
                <a:cs typeface="Arial"/>
              </a:defRPr>
            </a:lvl2pPr>
            <a:lvl3pPr marL="2539818" indent="-2539818">
              <a:buNone/>
              <a:defRPr sz="2100">
                <a:latin typeface="Arial"/>
                <a:cs typeface="Arial"/>
              </a:defRPr>
            </a:lvl3pPr>
            <a:lvl4pPr marL="2539818" indent="-2539818">
              <a:buNone/>
              <a:defRPr sz="2100">
                <a:latin typeface="Arial"/>
                <a:cs typeface="Arial"/>
              </a:defRPr>
            </a:lvl4pPr>
            <a:lvl5pPr marL="2539818" indent="-2539818">
              <a:buNone/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504034" y="597896"/>
            <a:ext cx="6032501" cy="10891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1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044531" y="3705982"/>
            <a:ext cx="3036094" cy="2957731"/>
          </a:xfrm>
          <a:prstGeom prst="rect">
            <a:avLst/>
          </a:prstGeom>
        </p:spPr>
        <p:txBody>
          <a:bodyPr vert="horz" lIns="112881" tIns="56441" rIns="112881" bIns="564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535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44531" y="597896"/>
            <a:ext cx="3036094" cy="6065818"/>
          </a:xfrm>
          <a:prstGeom prst="rect">
            <a:avLst/>
          </a:prstGeom>
        </p:spPr>
        <p:txBody>
          <a:bodyPr vert="horz" lIns="112881" tIns="56441" rIns="112881" bIns="56441"/>
          <a:lstStyle/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5282" y="1686996"/>
            <a:ext cx="6041251" cy="4976718"/>
          </a:xfrm>
          <a:prstGeom prst="rect">
            <a:avLst/>
          </a:prstGeom>
        </p:spPr>
        <p:txBody>
          <a:bodyPr vert="horz" lIns="0" tIns="56441" rIns="112881" bIns="0"/>
          <a:lstStyle>
            <a:lvl1pPr marL="2539818" indent="-2539818">
              <a:buNone/>
              <a:defRPr sz="2100" baseline="0">
                <a:latin typeface="Arial"/>
                <a:cs typeface="Arial"/>
              </a:defRPr>
            </a:lvl1pPr>
            <a:lvl2pPr marL="2539818" indent="-2539818">
              <a:buNone/>
              <a:defRPr sz="2100">
                <a:latin typeface="Arial"/>
                <a:cs typeface="Arial"/>
              </a:defRPr>
            </a:lvl2pPr>
            <a:lvl3pPr marL="2539818" indent="-2539818">
              <a:buNone/>
              <a:defRPr sz="2100">
                <a:latin typeface="Arial"/>
                <a:cs typeface="Arial"/>
              </a:defRPr>
            </a:lvl3pPr>
            <a:lvl4pPr marL="2539818" indent="-2539818">
              <a:buNone/>
              <a:defRPr sz="2100">
                <a:latin typeface="Arial"/>
                <a:cs typeface="Arial"/>
              </a:defRPr>
            </a:lvl4pPr>
            <a:lvl5pPr marL="2539818" indent="-2539818">
              <a:buNone/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504034" y="597896"/>
            <a:ext cx="6032501" cy="10891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1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79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44531" y="597896"/>
            <a:ext cx="3036094" cy="6065818"/>
          </a:xfrm>
          <a:prstGeom prst="rect">
            <a:avLst/>
          </a:prstGeom>
        </p:spPr>
        <p:txBody>
          <a:bodyPr vert="horz" lIns="112881" tIns="56441" rIns="112881" bIns="56441"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5284" y="1686996"/>
            <a:ext cx="2707500" cy="4976718"/>
          </a:xfrm>
          <a:prstGeom prst="rect">
            <a:avLst/>
          </a:prstGeom>
        </p:spPr>
        <p:txBody>
          <a:bodyPr vert="horz" lIns="0" tIns="56441" rIns="112881" bIns="0"/>
          <a:lstStyle>
            <a:lvl1pPr marL="2539818" indent="-2539818">
              <a:buNone/>
              <a:defRPr sz="2100" baseline="0">
                <a:latin typeface="Arial"/>
                <a:cs typeface="Arial"/>
              </a:defRPr>
            </a:lvl1pPr>
            <a:lvl2pPr marL="2539818" indent="-2539818">
              <a:buNone/>
              <a:defRPr sz="2100">
                <a:latin typeface="Arial"/>
                <a:cs typeface="Arial"/>
              </a:defRPr>
            </a:lvl2pPr>
            <a:lvl3pPr marL="2539818" indent="-2539818">
              <a:buNone/>
              <a:defRPr sz="2100">
                <a:latin typeface="Arial"/>
                <a:cs typeface="Arial"/>
              </a:defRPr>
            </a:lvl3pPr>
            <a:lvl4pPr marL="2539818" indent="-2539818">
              <a:buNone/>
              <a:defRPr sz="2100">
                <a:latin typeface="Arial"/>
                <a:cs typeface="Arial"/>
              </a:defRPr>
            </a:lvl4pPr>
            <a:lvl5pPr marL="2539818" indent="-2539818">
              <a:buNone/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04032" y="597896"/>
            <a:ext cx="2698750" cy="10891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1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287062" y="597896"/>
            <a:ext cx="3663156" cy="6065818"/>
          </a:xfrm>
          <a:prstGeom prst="rect">
            <a:avLst/>
          </a:prstGeom>
        </p:spPr>
        <p:txBody>
          <a:bodyPr vert="horz" lIns="112881" tIns="56441" rIns="112881" bIns="564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89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5284" y="1686996"/>
            <a:ext cx="2707500" cy="4976718"/>
          </a:xfrm>
          <a:prstGeom prst="rect">
            <a:avLst/>
          </a:prstGeom>
        </p:spPr>
        <p:txBody>
          <a:bodyPr vert="horz" lIns="0" tIns="56441" rIns="112881" bIns="0"/>
          <a:lstStyle>
            <a:lvl1pPr marL="2539818" indent="-2539818">
              <a:buNone/>
              <a:defRPr sz="2100" baseline="0">
                <a:latin typeface="Arial"/>
                <a:cs typeface="Arial"/>
              </a:defRPr>
            </a:lvl1pPr>
            <a:lvl2pPr marL="2539818" indent="-2539818">
              <a:buNone/>
              <a:defRPr sz="2100">
                <a:latin typeface="Arial"/>
                <a:cs typeface="Arial"/>
              </a:defRPr>
            </a:lvl2pPr>
            <a:lvl3pPr marL="2539818" indent="-2539818">
              <a:buNone/>
              <a:defRPr sz="2100">
                <a:latin typeface="Arial"/>
                <a:cs typeface="Arial"/>
              </a:defRPr>
            </a:lvl3pPr>
            <a:lvl4pPr marL="2539818" indent="-2539818">
              <a:buNone/>
              <a:defRPr sz="2100">
                <a:latin typeface="Arial"/>
                <a:cs typeface="Arial"/>
              </a:defRPr>
            </a:lvl4pPr>
            <a:lvl5pPr marL="2539818" indent="-2539818">
              <a:buNone/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504032" y="597896"/>
            <a:ext cx="2698750" cy="10891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1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287062" y="597896"/>
            <a:ext cx="6793563" cy="6065818"/>
          </a:xfrm>
          <a:prstGeom prst="rect">
            <a:avLst/>
          </a:prstGeom>
        </p:spPr>
        <p:txBody>
          <a:bodyPr vert="horz" lIns="112881" tIns="56441" rIns="112881" bIns="564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27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04032" y="597897"/>
            <a:ext cx="5556250" cy="49405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1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4032" y="1127008"/>
            <a:ext cx="5556250" cy="5536707"/>
          </a:xfrm>
          <a:prstGeom prst="rect">
            <a:avLst/>
          </a:prstGeom>
        </p:spPr>
        <p:txBody>
          <a:bodyPr vert="horz" lIns="112881" tIns="56441" rIns="112881" bIns="56441"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46381" y="1127008"/>
            <a:ext cx="3934244" cy="5536707"/>
          </a:xfrm>
          <a:prstGeom prst="rect">
            <a:avLst/>
          </a:prstGeom>
        </p:spPr>
        <p:txBody>
          <a:bodyPr vert="horz" lIns="112881" tIns="56441" rIns="112881" bIns="564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630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04032" y="597897"/>
            <a:ext cx="6433397" cy="49405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1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4033" y="1127008"/>
            <a:ext cx="6433398" cy="5536707"/>
          </a:xfrm>
          <a:prstGeom prst="rect">
            <a:avLst/>
          </a:prstGeom>
        </p:spPr>
        <p:txBody>
          <a:bodyPr vert="horz" lIns="112881" tIns="56441" rIns="112881" bIns="56441"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44531" y="1127008"/>
            <a:ext cx="3036094" cy="2698467"/>
          </a:xfrm>
          <a:prstGeom prst="rect">
            <a:avLst/>
          </a:prstGeom>
        </p:spPr>
        <p:txBody>
          <a:bodyPr vert="horz" lIns="112881" tIns="56441" rIns="112881" bIns="56441"/>
          <a:lstStyle/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044531" y="3965248"/>
            <a:ext cx="3036094" cy="2698467"/>
          </a:xfrm>
          <a:prstGeom prst="rect">
            <a:avLst/>
          </a:prstGeom>
        </p:spPr>
        <p:txBody>
          <a:bodyPr vert="horz" lIns="112881" tIns="56441" rIns="112881" bIns="564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04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4032" y="597897"/>
            <a:ext cx="6433397" cy="49405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1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12" name="Media Placeholder 9"/>
          <p:cNvSpPr>
            <a:spLocks noGrp="1"/>
          </p:cNvSpPr>
          <p:nvPr>
            <p:ph type="media" sz="quarter" idx="15"/>
          </p:nvPr>
        </p:nvSpPr>
        <p:spPr>
          <a:xfrm>
            <a:off x="504034" y="1126955"/>
            <a:ext cx="9576593" cy="5536761"/>
          </a:xfrm>
          <a:prstGeom prst="rect">
            <a:avLst/>
          </a:prstGeom>
        </p:spPr>
        <p:txBody>
          <a:bodyPr vert="horz" lIns="112881" tIns="56441" rIns="112881" bIns="564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340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088563" cy="75735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95283" y="448424"/>
            <a:ext cx="6595920" cy="5175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 typeface="Arial" pitchFamily="34" charset="0"/>
              <a:buNone/>
              <a:defRPr sz="25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smtClean="0"/>
              <a:t>EBU: </a:t>
            </a:r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broadcating</a:t>
            </a:r>
            <a:r>
              <a:rPr lang="nl-NL" dirty="0" smtClean="0"/>
              <a:t> </a:t>
            </a:r>
            <a:r>
              <a:rPr lang="nl-NL" dirty="0" err="1" smtClean="0"/>
              <a:t>union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4034" y="1686996"/>
            <a:ext cx="6587169" cy="4761546"/>
          </a:xfrm>
          <a:prstGeom prst="rect">
            <a:avLst/>
          </a:prstGeom>
        </p:spPr>
        <p:txBody>
          <a:bodyPr lIns="112881" tIns="56441" rIns="112881" bIns="56441"/>
          <a:lstStyle>
            <a:lvl1pPr>
              <a:defRPr sz="2500"/>
            </a:lvl1pPr>
          </a:lstStyle>
          <a:p>
            <a:r>
              <a:rPr lang="fr-CH" dirty="0" err="1" smtClean="0"/>
              <a:t>kjh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9082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8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1" y="98896"/>
            <a:ext cx="8603928" cy="8006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A0C3-CDF3-4D3E-BB1A-54B095B48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220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0"/>
            <a:ext cx="1008062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63" y="1763926"/>
            <a:ext cx="6468401" cy="1231947"/>
          </a:xfrm>
          <a:effectLst>
            <a:outerShdw blurRad="88900" dir="5400000" algn="ctr" rotWithShape="0">
              <a:schemeClr val="bg1">
                <a:alpha val="67000"/>
              </a:scheme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67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62" y="2771881"/>
            <a:ext cx="3612224" cy="783966"/>
          </a:xfrm>
          <a:effectLst>
            <a:outerShdw blurRad="88900" dir="5400000" algn="ctr" rotWithShape="0">
              <a:schemeClr val="bg1">
                <a:alpha val="67000"/>
              </a:schemeClr>
            </a:outerShdw>
          </a:effectLst>
        </p:spPr>
        <p:txBody>
          <a:bodyPr vert="horz" lIns="112879" tIns="56440" rIns="112879" bIns="56440" rtlCol="0">
            <a:noAutofit/>
          </a:bodyPr>
          <a:lstStyle>
            <a:lvl1pPr marL="423296" indent="-423296">
              <a:buNone/>
              <a:defRPr lang="en-US" sz="4000" b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2" descr="C:\data\JDLDEV\projects\CableLabs\graphics\cablelabs-logo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7" y="4744721"/>
            <a:ext cx="4032250" cy="8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5683756"/>
            <a:ext cx="3780234" cy="447981"/>
          </a:xfrm>
          <a:effectLst>
            <a:outerShdw blurRad="88900" dir="5400000" algn="ctr" rotWithShape="0">
              <a:schemeClr val="bg1">
                <a:alpha val="67000"/>
              </a:schemeClr>
            </a:outerShdw>
          </a:effectLst>
        </p:spPr>
        <p:txBody>
          <a:bodyPr vert="horz" lIns="112879" tIns="56440" rIns="112879" bIns="56440" rtlCol="0">
            <a:noAutofit/>
          </a:bodyPr>
          <a:lstStyle>
            <a:lvl1pPr marL="423296" indent="-423296">
              <a:buNone/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 smtClean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08063" y="6019741"/>
            <a:ext cx="3780234" cy="335986"/>
          </a:xfrm>
          <a:effectLst>
            <a:outerShdw blurRad="88900" dir="5400000" algn="ctr" rotWithShape="0">
              <a:schemeClr val="bg1">
                <a:alpha val="67000"/>
              </a:schemeClr>
            </a:outerShdw>
          </a:effectLst>
        </p:spPr>
        <p:txBody>
          <a:bodyPr vert="horz" lIns="112879" tIns="56440" rIns="112879" bIns="56440" rtlCol="0">
            <a:noAutofit/>
          </a:bodyPr>
          <a:lstStyle>
            <a:lvl1pPr marL="423296" indent="-423296">
              <a:buNone/>
              <a:def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36281" y="6915703"/>
            <a:ext cx="5455397" cy="283259"/>
          </a:xfrm>
          <a:prstGeom prst="rect">
            <a:avLst/>
          </a:prstGeom>
          <a:noFill/>
        </p:spPr>
        <p:txBody>
          <a:bodyPr wrap="square" lIns="112879" tIns="56440" rIns="112879" bIns="56440" rtlCol="0">
            <a:spAutoFit/>
          </a:bodyPr>
          <a:lstStyle/>
          <a:p>
            <a:pPr algn="r" defTabSz="112879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i="1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© Cable Television Laboratories, Inc. 2013. </a:t>
            </a:r>
            <a:endParaRPr lang="en-US" sz="1100" dirty="0">
              <a:solidFill>
                <a:srgbClr val="2C75B2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2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12" y="195994"/>
            <a:ext cx="9744604" cy="836464"/>
          </a:xfrm>
          <a:effectLst/>
        </p:spPr>
        <p:txBody>
          <a:bodyPr anchor="b"/>
          <a:lstStyle>
            <a:lvl1pPr algn="l">
              <a:defRPr sz="4400" b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8012" y="1763924"/>
            <a:ext cx="9744604" cy="4591803"/>
          </a:xfrm>
        </p:spPr>
        <p:txBody>
          <a:bodyPr/>
          <a:lstStyle>
            <a:lvl1pPr>
              <a:defRPr b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8010" y="979958"/>
            <a:ext cx="7056438" cy="447981"/>
          </a:xfrm>
          <a:effectLst/>
        </p:spPr>
        <p:txBody>
          <a:bodyPr anchor="ctr">
            <a:noAutofit/>
          </a:bodyPr>
          <a:lstStyle>
            <a:lvl1pPr marL="0" indent="0" algn="l">
              <a:buNone/>
              <a:defRPr sz="2700" b="1" i="0" baseline="0">
                <a:solidFill>
                  <a:schemeClr val="accent1"/>
                </a:solidFill>
                <a:effectLst>
                  <a:glow rad="508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  <a:lvl2pPr marL="56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3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1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8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50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15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44474" y="6691712"/>
            <a:ext cx="2352146" cy="402483"/>
          </a:xfrm>
          <a:prstGeom prst="rect">
            <a:avLst/>
          </a:prstGeom>
        </p:spPr>
        <p:txBody>
          <a:bodyPr lIns="112879" tIns="56440" rIns="112879" bIns="56440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defTabSz="112879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mtClean="0">
                <a:solidFill>
                  <a:srgbClr val="D8D8D8">
                    <a:lumMod val="50000"/>
                  </a:srgbClr>
                </a:solidFill>
                <a:ea typeface="+mn-ea"/>
                <a:cs typeface="+mn-cs"/>
              </a:rPr>
              <a:t>Slide </a:t>
            </a:r>
            <a:fld id="{E4359386-05E0-4F47-AE78-12F821A00290}" type="slidenum">
              <a:rPr lang="en-US" smtClean="0">
                <a:solidFill>
                  <a:srgbClr val="D8D8D8">
                    <a:lumMod val="50000"/>
                  </a:srgbClr>
                </a:solidFill>
                <a:ea typeface="+mn-ea"/>
                <a:cs typeface="+mn-cs"/>
              </a:rPr>
              <a:pPr defTabSz="112879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srgbClr val="D8D8D8">
                  <a:lumMod val="50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39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008" y="2051841"/>
            <a:ext cx="8731604" cy="779541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006" y="2905290"/>
            <a:ext cx="8761252" cy="3714267"/>
          </a:xfrm>
        </p:spPr>
        <p:txBody>
          <a:bodyPr/>
          <a:lstStyle>
            <a:lvl2pPr marL="846592" indent="-282197">
              <a:buSzPct val="65000"/>
              <a:buFont typeface="Courier New" pitchFamily="49" charset="0"/>
              <a:buChar char="o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531348" y="7050448"/>
            <a:ext cx="6533155" cy="402483"/>
          </a:xfrm>
          <a:prstGeom prst="rect">
            <a:avLst/>
          </a:prstGeom>
        </p:spPr>
        <p:txBody>
          <a:bodyPr lIns="112879" tIns="56440" rIns="112879" bIns="5644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2879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0C0C0C">
                    <a:tint val="75000"/>
                  </a:srgbClr>
                </a:solidFill>
                <a:latin typeface="Arial"/>
                <a:ea typeface="+mn-ea"/>
                <a:cs typeface="+mn-cs"/>
              </a:rPr>
              <a:t>Cable Television Laboratories, Inc. 2013.  All Rights Reserved. Proprietary/Confidential.</a:t>
            </a:r>
            <a:endParaRPr lang="en-US" dirty="0">
              <a:solidFill>
                <a:srgbClr val="0C0C0C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1"/>
          </p:nvPr>
        </p:nvSpPr>
        <p:spPr>
          <a:xfrm>
            <a:off x="7590223" y="7046950"/>
            <a:ext cx="1165572" cy="402483"/>
          </a:xfrm>
          <a:prstGeom prst="rect">
            <a:avLst/>
          </a:prstGeom>
        </p:spPr>
        <p:txBody>
          <a:bodyPr lIns="112879" tIns="56440" rIns="112879" bIns="56440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112879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BBE353-75AA-49B6-BC56-3F553860676D}" type="datetime1">
              <a:rPr lang="en-US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pPr defTabSz="112879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3/11/2014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323" y="7046950"/>
            <a:ext cx="395525" cy="402483"/>
          </a:xfrm>
          <a:prstGeom prst="rect">
            <a:avLst/>
          </a:prstGeom>
        </p:spPr>
        <p:txBody>
          <a:bodyPr lIns="112879" tIns="56440" rIns="112879" bIns="5644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2879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C3FEAD-031A-4AF2-8C32-8365DA39C2B8}" type="slidenum">
              <a:rPr lang="en-US">
                <a:solidFill>
                  <a:srgbClr val="0C0C0C">
                    <a:tint val="75000"/>
                  </a:srgbClr>
                </a:solidFill>
                <a:latin typeface="Arial"/>
                <a:ea typeface="+mn-ea"/>
                <a:cs typeface="+mn-cs"/>
              </a:rPr>
              <a:pPr defTabSz="112879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dirty="0">
              <a:solidFill>
                <a:srgbClr val="0C0C0C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19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1" y="4857793"/>
            <a:ext cx="8568531" cy="150143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1" y="3204113"/>
            <a:ext cx="8568531" cy="165367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43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87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31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575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19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863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507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151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032" y="7006700"/>
            <a:ext cx="2352146" cy="402483"/>
          </a:xfrm>
          <a:prstGeom prst="rect">
            <a:avLst/>
          </a:prstGeom>
        </p:spPr>
        <p:txBody>
          <a:bodyPr lIns="112879" tIns="56440" rIns="112879" bIns="5644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112879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2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lIns="112879" tIns="56440" rIns="112879" bIns="56440"/>
          <a:lstStyle>
            <a:lvl1pPr>
              <a:defRPr/>
            </a:lvl1pPr>
          </a:lstStyle>
          <a:p>
            <a:pPr defTabSz="112879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lIns="112879" tIns="56440" rIns="112879" bIns="56440"/>
          <a:lstStyle>
            <a:lvl1pPr>
              <a:defRPr/>
            </a:lvl1pPr>
          </a:lstStyle>
          <a:p>
            <a:pPr defTabSz="112879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279FA2-B419-4B39-9D3E-B9FCC726EBF8}" type="slidenum">
              <a:rPr lang="en-US" sz="2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rPr>
              <a:pPr defTabSz="112879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2200" dirty="0">
              <a:solidFill>
                <a:prstClr val="black">
                  <a:tint val="75000"/>
                </a:prst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849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206663" y="335990"/>
            <a:ext cx="1518555" cy="732275"/>
          </a:xfrm>
          <a:prstGeom prst="rect">
            <a:avLst/>
          </a:prstGeom>
          <a:ln w="57150">
            <a:noFill/>
          </a:ln>
          <a:effectLst>
            <a:glow rad="25400">
              <a:schemeClr val="bg1">
                <a:lumMod val="85000"/>
              </a:schemeClr>
            </a:glow>
          </a:effectLst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000" b="1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0" y="1637930"/>
            <a:ext cx="10080625" cy="42838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2" y="167993"/>
            <a:ext cx="7301992" cy="1007957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2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B92A-01B9-4AC1-8342-F5B91137AA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9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33FC1-3A74-4F3D-A08D-BF102C765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68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DC3F-1017-49CD-9BEF-B0822CEC62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60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107950"/>
            <a:ext cx="86042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42988"/>
            <a:ext cx="9069388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A3F79C31-9B1D-4E64-B0EE-56BFD49E50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3"/>
          <p:cNvSpPr>
            <a:spLocks noChangeShapeType="1"/>
          </p:cNvSpPr>
          <p:nvPr userDrawn="1"/>
        </p:nvSpPr>
        <p:spPr bwMode="auto">
          <a:xfrm>
            <a:off x="323850" y="908050"/>
            <a:ext cx="9180513" cy="1588"/>
          </a:xfrm>
          <a:prstGeom prst="line">
            <a:avLst/>
          </a:prstGeom>
          <a:noFill/>
          <a:ln w="3816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103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8002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B6B2-E7C4-4736-A9B8-F594DEC6AA57}" type="datetimeFigureOut">
              <a:rPr lang="sv-SE" smtClean="0"/>
              <a:t>2014-03-11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6B64-0828-4158-81B2-C1591E10E1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69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20026" y="251990"/>
            <a:ext cx="9240573" cy="789214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20026" y="1343943"/>
            <a:ext cx="9240573" cy="571175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0" y="7157193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t>2014.3.12</a:t>
            </a:r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36151" y="7157193"/>
            <a:ext cx="5208323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t>Copyright NHK (Japan Broadcasting Corporation) All rights reserved.</a:t>
            </a:r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28479" y="7157193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2D8002D-B5B0-4BAC-B1F6-782DDCCE6D9C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  <a:cs typeface="+mn-cs"/>
            </a:endParaRPr>
          </a:p>
        </p:txBody>
      </p:sp>
      <p:pic>
        <p:nvPicPr>
          <p:cNvPr id="8" name="図 7" descr="NHKlogoTrans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988557" y="28677"/>
            <a:ext cx="1092068" cy="39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3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1007943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56047" y="251989"/>
            <a:ext cx="8568531" cy="83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6047" y="1679928"/>
            <a:ext cx="8568531" cy="4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guidelines</a:t>
            </a:r>
          </a:p>
          <a:p>
            <a:pPr lvl="1"/>
            <a:r>
              <a:rPr lang="en-US"/>
              <a:t>Sub-bullet – limit to one layer of sub-bullets </a:t>
            </a:r>
          </a:p>
          <a:p>
            <a:pPr lvl="1"/>
            <a:r>
              <a:rPr lang="en-US"/>
              <a:t>Sub-bullet</a:t>
            </a:r>
          </a:p>
          <a:p>
            <a:pPr lvl="1"/>
            <a:r>
              <a:rPr lang="en-US"/>
              <a:t>Sub-bullet</a:t>
            </a:r>
          </a:p>
          <a:p>
            <a:pPr lvl="2"/>
            <a:r>
              <a:rPr lang="en-US"/>
              <a:t>Sub-Sub-bullet</a:t>
            </a:r>
          </a:p>
          <a:p>
            <a:pPr lvl="0"/>
            <a:r>
              <a:rPr lang="en-US"/>
              <a:t>Font size and color should already be formatted for you in Slide Master</a:t>
            </a:r>
          </a:p>
          <a:p>
            <a:pPr lvl="0"/>
            <a:r>
              <a:rPr lang="en-US"/>
              <a:t>Use shaded figures, when possible, using these key colors</a:t>
            </a:r>
          </a:p>
        </p:txBody>
      </p:sp>
    </p:spTree>
    <p:extLst>
      <p:ext uri="{BB962C8B-B14F-4D97-AF65-F5344CB8AC3E}">
        <p14:creationId xmlns:p14="http://schemas.microsoft.com/office/powerpoint/2010/main" val="22940793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u="sng">
          <a:solidFill>
            <a:srgbClr val="FFFF67"/>
          </a:solidFill>
          <a:latin typeface="+mj-lt"/>
          <a:ea typeface="ヒラギノ角ゴ Pro W3" pitchFamily="-112" charset="-128"/>
          <a:cs typeface="ヒラギノ角ゴ Pro W3" pitchFamily="-112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u="sng">
          <a:solidFill>
            <a:srgbClr val="FFFF67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u="sng">
          <a:solidFill>
            <a:srgbClr val="FFFF67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u="sng">
          <a:solidFill>
            <a:srgbClr val="FFFF67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u="sng">
          <a:solidFill>
            <a:srgbClr val="FFFF67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5pPr>
      <a:lvl6pPr marL="503972" algn="l" rtl="0" fontAlgn="base">
        <a:lnSpc>
          <a:spcPct val="90000"/>
        </a:lnSpc>
        <a:spcBef>
          <a:spcPct val="0"/>
        </a:spcBef>
        <a:spcAft>
          <a:spcPct val="0"/>
        </a:spcAft>
        <a:defRPr sz="4400" b="1" u="sng">
          <a:solidFill>
            <a:srgbClr val="FFFF67"/>
          </a:solidFill>
          <a:latin typeface="Arial" pitchFamily="-112" charset="0"/>
        </a:defRPr>
      </a:lvl6pPr>
      <a:lvl7pPr marL="1007943" algn="l" rtl="0" fontAlgn="base">
        <a:lnSpc>
          <a:spcPct val="90000"/>
        </a:lnSpc>
        <a:spcBef>
          <a:spcPct val="0"/>
        </a:spcBef>
        <a:spcAft>
          <a:spcPct val="0"/>
        </a:spcAft>
        <a:defRPr sz="4400" b="1" u="sng">
          <a:solidFill>
            <a:srgbClr val="FFFF67"/>
          </a:solidFill>
          <a:latin typeface="Arial" pitchFamily="-112" charset="0"/>
        </a:defRPr>
      </a:lvl7pPr>
      <a:lvl8pPr marL="1511915" algn="l" rtl="0" fontAlgn="base">
        <a:lnSpc>
          <a:spcPct val="90000"/>
        </a:lnSpc>
        <a:spcBef>
          <a:spcPct val="0"/>
        </a:spcBef>
        <a:spcAft>
          <a:spcPct val="0"/>
        </a:spcAft>
        <a:defRPr sz="4400" b="1" u="sng">
          <a:solidFill>
            <a:srgbClr val="FFFF67"/>
          </a:solidFill>
          <a:latin typeface="Arial" pitchFamily="-112" charset="0"/>
        </a:defRPr>
      </a:lvl8pPr>
      <a:lvl9pPr marL="2015886" algn="l" rtl="0" fontAlgn="base">
        <a:lnSpc>
          <a:spcPct val="90000"/>
        </a:lnSpc>
        <a:spcBef>
          <a:spcPct val="0"/>
        </a:spcBef>
        <a:spcAft>
          <a:spcPct val="0"/>
        </a:spcAft>
        <a:defRPr sz="4400" b="1" u="sng">
          <a:solidFill>
            <a:srgbClr val="FFFF67"/>
          </a:solidFill>
          <a:latin typeface="Arial" pitchFamily="-112" charset="0"/>
        </a:defRPr>
      </a:lvl9pPr>
    </p:titleStyle>
    <p:bodyStyle>
      <a:lvl1pPr marL="629964" indent="-629964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FFFF67"/>
        </a:buClr>
        <a:buChar char="•"/>
        <a:defRPr sz="26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1pPr>
      <a:lvl2pPr marL="1378922" indent="-74720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FF67"/>
        </a:buClr>
        <a:buChar char="•"/>
        <a:defRPr sz="2200">
          <a:solidFill>
            <a:schemeClr val="tx1"/>
          </a:solidFill>
          <a:latin typeface="+mn-lt"/>
          <a:ea typeface="ヒラギノ角ゴ Pro W3" pitchFamily="-112" charset="-128"/>
          <a:cs typeface="ヒラギノ角ゴ Pro W3"/>
        </a:defRPr>
      </a:lvl2pPr>
      <a:lvl3pPr marL="2080633" indent="-439226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ヒラギノ角ゴ Pro W3" pitchFamily="-112" charset="-128"/>
          <a:cs typeface="ヒラギノ角ゴ Pro W3"/>
        </a:defRPr>
      </a:lvl3pPr>
      <a:lvl4pPr marL="2645851" indent="-439226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75000"/>
        <a:buFont typeface="Wingdings" charset="0"/>
        <a:buChar char="§"/>
        <a:defRPr sz="2200">
          <a:solidFill>
            <a:schemeClr val="bg2"/>
          </a:solidFill>
          <a:latin typeface="+mn-lt"/>
          <a:ea typeface="ヒラギノ角ゴ Pro W3" pitchFamily="-112" charset="-128"/>
          <a:cs typeface="ヒラギノ角ゴ Pro W3"/>
        </a:defRPr>
      </a:lvl4pPr>
      <a:lvl5pPr marL="3209319" indent="-4374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75000"/>
        <a:buFont typeface="Wingdings" charset="0"/>
        <a:buChar char="§"/>
        <a:defRPr sz="2200">
          <a:solidFill>
            <a:schemeClr val="bg2"/>
          </a:solidFill>
          <a:latin typeface="+mn-lt"/>
          <a:ea typeface="ヒラギノ角ゴ Pro W3" pitchFamily="-112" charset="-128"/>
          <a:cs typeface="ヒラギノ角ゴ Pro W3"/>
        </a:defRPr>
      </a:lvl5pPr>
      <a:lvl6pPr marL="3713290" indent="-4374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75000"/>
        <a:buFont typeface="Wingdings" pitchFamily="-112" charset="2"/>
        <a:buChar char="§"/>
        <a:defRPr sz="2200">
          <a:solidFill>
            <a:schemeClr val="bg2"/>
          </a:solidFill>
          <a:latin typeface="+mn-lt"/>
          <a:ea typeface="ヒラギノ角ゴ Pro W3" pitchFamily="-112" charset="-128"/>
        </a:defRPr>
      </a:lvl6pPr>
      <a:lvl7pPr marL="4217262" indent="-4374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75000"/>
        <a:buFont typeface="Wingdings" pitchFamily="-112" charset="2"/>
        <a:buChar char="§"/>
        <a:defRPr sz="2200">
          <a:solidFill>
            <a:schemeClr val="bg2"/>
          </a:solidFill>
          <a:latin typeface="+mn-lt"/>
          <a:ea typeface="ヒラギノ角ゴ Pro W3" pitchFamily="-112" charset="-128"/>
        </a:defRPr>
      </a:lvl7pPr>
      <a:lvl8pPr marL="4721234" indent="-4374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75000"/>
        <a:buFont typeface="Wingdings" pitchFamily="-112" charset="2"/>
        <a:buChar char="§"/>
        <a:defRPr sz="2200">
          <a:solidFill>
            <a:schemeClr val="bg2"/>
          </a:solidFill>
          <a:latin typeface="+mn-lt"/>
          <a:ea typeface="ヒラギノ角ゴ Pro W3" pitchFamily="-112" charset="-128"/>
        </a:defRPr>
      </a:lvl8pPr>
      <a:lvl9pPr marL="5225205" indent="-4374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75000"/>
        <a:buFont typeface="Wingdings" pitchFamily="-112" charset="2"/>
        <a:buChar char="§"/>
        <a:defRPr sz="2200">
          <a:solidFill>
            <a:schemeClr val="bg2"/>
          </a:solidFill>
          <a:latin typeface="+mn-lt"/>
          <a:ea typeface="ヒラギノ角ゴ Pro W3" pitchFamily="-112" charset="-128"/>
        </a:defRPr>
      </a:lvl9pPr>
    </p:bodyStyle>
    <p:otherStyle>
      <a:defPPr>
        <a:defRPr lang="fr-FR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,4,7-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088563" cy="7573517"/>
          </a:xfrm>
          <a:prstGeom prst="rect">
            <a:avLst/>
          </a:prstGeom>
        </p:spPr>
      </p:pic>
      <p:pic>
        <p:nvPicPr>
          <p:cNvPr id="7" name="Picture 6" descr="2,5logo-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080625" cy="75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564459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3344" indent="-423344" algn="l" defTabSz="56445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7246" indent="-352787" algn="l" defTabSz="564459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1148" indent="-282230" algn="l" defTabSz="564459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5607" indent="-282230" algn="l" defTabSz="564459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0066" indent="-282230" algn="l" defTabSz="564459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04525" indent="-282230" algn="l" defTabSz="564459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68984" indent="-282230" algn="l" defTabSz="564459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33443" indent="-282230" algn="l" defTabSz="564459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97903" indent="-282230" algn="l" defTabSz="564459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44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4459" algn="l" defTabSz="5644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918" algn="l" defTabSz="5644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377" algn="l" defTabSz="5644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7836" algn="l" defTabSz="5644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2296" algn="l" defTabSz="5644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755" algn="l" defTabSz="5644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51214" algn="l" defTabSz="5644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15673" algn="l" defTabSz="5644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1,3-2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" y="0"/>
            <a:ext cx="1007012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6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ctr" defTabSz="564404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3302" indent="-423302" algn="l" defTabSz="56440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7157" indent="-352752" algn="l" defTabSz="564404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1011" indent="-282202" algn="l" defTabSz="564404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5414" indent="-282202" algn="l" defTabSz="564404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818" indent="-282202" algn="l" defTabSz="564404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04223" indent="-282202" algn="l" defTabSz="564404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68626" indent="-282202" algn="l" defTabSz="564404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33030" indent="-282202" algn="l" defTabSz="564404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97436" indent="-282202" algn="l" defTabSz="564404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44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4404" algn="l" defTabSz="5644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808" algn="l" defTabSz="5644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212" algn="l" defTabSz="5644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7615" algn="l" defTabSz="5644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2022" algn="l" defTabSz="5644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425" algn="l" defTabSz="5644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50829" algn="l" defTabSz="5644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15233" algn="l" defTabSz="56440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015" y="195994"/>
            <a:ext cx="9744601" cy="789215"/>
          </a:xfrm>
          <a:prstGeom prst="rect">
            <a:avLst/>
          </a:prstGeom>
          <a:effectLst>
            <a:outerShdw blurRad="63500" sx="109000" sy="109000" algn="ctr" rotWithShape="0">
              <a:schemeClr val="bg1">
                <a:alpha val="40000"/>
              </a:schemeClr>
            </a:outerShdw>
          </a:effectLst>
        </p:spPr>
        <p:txBody>
          <a:bodyPr vert="horz" lIns="112879" tIns="56440" rIns="112879" bIns="5644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15" y="1763928"/>
            <a:ext cx="9744601" cy="4703796"/>
          </a:xfrm>
          <a:prstGeom prst="rect">
            <a:avLst/>
          </a:prstGeom>
        </p:spPr>
        <p:txBody>
          <a:bodyPr vert="horz" lIns="112879" tIns="56440" rIns="112879" bIns="564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14" y="6790607"/>
            <a:ext cx="2789666" cy="57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4032250" y="6930666"/>
            <a:ext cx="5964370" cy="283259"/>
          </a:xfrm>
          <a:prstGeom prst="rect">
            <a:avLst/>
          </a:prstGeom>
          <a:noFill/>
        </p:spPr>
        <p:txBody>
          <a:bodyPr wrap="square" lIns="112879" tIns="56440" rIns="112879" bIns="56440" rtlCol="0">
            <a:spAutoFit/>
          </a:bodyPr>
          <a:lstStyle/>
          <a:p>
            <a:pPr algn="r" defTabSz="112879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00" i="1" dirty="0" smtClean="0">
                <a:solidFill>
                  <a:srgbClr val="0C0C0C"/>
                </a:solidFill>
                <a:latin typeface="Arial"/>
                <a:ea typeface="+mn-ea"/>
                <a:cs typeface="+mn-cs"/>
              </a:rPr>
              <a:t>© Cable Television Laboratories, Inc. 2013. 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79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28790" rtl="0" eaLnBrk="1" latinLnBrk="0" hangingPunct="1">
        <a:spcBef>
          <a:spcPct val="0"/>
        </a:spcBef>
        <a:buNone/>
        <a:defRPr sz="4400" b="0" kern="1200" spc="-185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423296" indent="-423296" algn="l" defTabSz="1128790" rtl="0" eaLnBrk="1" latinLnBrk="0" hangingPunct="1">
        <a:spcBef>
          <a:spcPct val="20000"/>
        </a:spcBef>
        <a:buFont typeface="Arial" pitchFamily="34" charset="0"/>
        <a:buChar char="•"/>
        <a:defRPr sz="3000" b="0" kern="1200" spc="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1pPr>
      <a:lvl2pPr marL="917142" indent="-352746" algn="l" defTabSz="1128790" rtl="0" eaLnBrk="1" latinLnBrk="0" hangingPunct="1">
        <a:spcBef>
          <a:spcPct val="20000"/>
        </a:spcBef>
        <a:buFont typeface="Arial" pitchFamily="34" charset="0"/>
        <a:buChar char="–"/>
        <a:defRPr sz="3000" b="0" kern="1200" spc="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1410987" indent="-282197" algn="l" defTabSz="1128790" rtl="0" eaLnBrk="1" latinLnBrk="0" hangingPunct="1">
        <a:spcBef>
          <a:spcPct val="20000"/>
        </a:spcBef>
        <a:buFont typeface="Arial" pitchFamily="34" charset="0"/>
        <a:buChar char="•"/>
        <a:defRPr sz="2200" b="0" kern="1200" spc="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3pPr>
      <a:lvl4pPr marL="1975382" indent="-282197" algn="l" defTabSz="1128790" rtl="0" eaLnBrk="1" latinLnBrk="0" hangingPunct="1">
        <a:spcBef>
          <a:spcPct val="20000"/>
        </a:spcBef>
        <a:buFont typeface="Arial" pitchFamily="34" charset="0"/>
        <a:buChar char="–"/>
        <a:defRPr sz="2200" b="0" kern="1200" spc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539778" indent="-282197" algn="l" defTabSz="1128790" rtl="0" eaLnBrk="1" latinLnBrk="0" hangingPunct="1">
        <a:spcBef>
          <a:spcPct val="20000"/>
        </a:spcBef>
        <a:buFont typeface="Arial" pitchFamily="34" charset="0"/>
        <a:buChar char="»"/>
        <a:defRPr sz="2200" b="0" kern="1200" spc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3104173" indent="-282197" algn="l" defTabSz="11287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68568" indent="-282197" algn="l" defTabSz="11287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32963" indent="-282197" algn="l" defTabSz="11287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97358" indent="-282197" algn="l" defTabSz="11287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87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4395" algn="l" defTabSz="11287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790" algn="l" defTabSz="11287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186" algn="l" defTabSz="11287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7580" algn="l" defTabSz="11287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1975" algn="l" defTabSz="11287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370" algn="l" defTabSz="11287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50766" algn="l" defTabSz="11287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15161" algn="l" defTabSz="112879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4.jpe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1.png"/><Relationship Id="rId4" Type="http://schemas.openxmlformats.org/officeDocument/2006/relationships/image" Target="../media/image46.emf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mailto:a.bhagwat@cablelabs.com" TargetMode="Externa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Panel: W3C and SDO </a:t>
            </a:r>
            <a:r>
              <a:rPr lang="en-US" dirty="0" smtClean="0"/>
              <a:t>alignment</a:t>
            </a:r>
            <a:endParaRPr lang="sv-S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W3C Web and TV Workshop</a:t>
            </a:r>
          </a:p>
          <a:p>
            <a:r>
              <a:rPr lang="en-US" dirty="0"/>
              <a:t>Munich 12</a:t>
            </a:r>
            <a:r>
              <a:rPr lang="en-US" baseline="30000" dirty="0"/>
              <a:t>th</a:t>
            </a:r>
            <a:r>
              <a:rPr lang="en-US" dirty="0"/>
              <a:t> March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3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36021" y="2267902"/>
            <a:ext cx="9744604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 anchor="ctr"/>
          <a:lstStyle/>
          <a:p>
            <a:pPr algn="ctr" defTabSz="1007943" hangingPunct="1">
              <a:lnSpc>
                <a:spcPct val="90000"/>
              </a:lnSpc>
              <a:buClrTx/>
              <a:buSzTx/>
            </a:pPr>
            <a:r>
              <a:rPr lang="en-US" sz="4900" b="1" dirty="0">
                <a:solidFill>
                  <a:srgbClr val="FFFF67"/>
                </a:solidFill>
                <a:ea typeface="ヒラギノ角ゴ Pro W3" charset="0"/>
              </a:rPr>
              <a:t>W3C Web &amp; TV Workshop 2014</a:t>
            </a:r>
            <a:endParaRPr lang="en-US" sz="5300" b="1" dirty="0">
              <a:solidFill>
                <a:srgbClr val="FFFF67"/>
              </a:solidFill>
              <a:ea typeface="ヒラギノ角ゴ Pro W3" charset="0"/>
            </a:endParaRPr>
          </a:p>
          <a:p>
            <a:pPr algn="ctr" defTabSz="1007943" hangingPunct="1">
              <a:lnSpc>
                <a:spcPct val="90000"/>
              </a:lnSpc>
              <a:buClrTx/>
              <a:buSzTx/>
            </a:pPr>
            <a:r>
              <a:rPr lang="en-US" sz="4400" b="1" dirty="0">
                <a:solidFill>
                  <a:srgbClr val="FFFF67"/>
                </a:solidFill>
                <a:ea typeface="ヒラギノ角ゴ Pro W3" charset="0"/>
              </a:rPr>
              <a:t>UPnP, W3C and TV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80234" y="5711754"/>
            <a:ext cx="5964370" cy="142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/>
          <a:lstStyle/>
          <a:p>
            <a:pPr marL="629898" indent="-629898" algn="r" defTabSz="1007943" hangingPunct="1">
              <a:lnSpc>
                <a:spcPct val="100000"/>
              </a:lnSpc>
              <a:buClr>
                <a:srgbClr val="FFFF67"/>
              </a:buClr>
              <a:buSzPct val="75000"/>
            </a:pPr>
            <a:r>
              <a:rPr lang="en-US" sz="3100" b="1" dirty="0">
                <a:solidFill>
                  <a:srgbClr val="FFFF67"/>
                </a:solidFill>
                <a:ea typeface="ヒラギノ角ゴ Pro W3" charset="0"/>
              </a:rPr>
              <a:t>W3C</a:t>
            </a:r>
          </a:p>
          <a:p>
            <a:pPr marL="629898" indent="-629898" algn="r" defTabSz="1007943" hangingPunct="1">
              <a:lnSpc>
                <a:spcPct val="100000"/>
              </a:lnSpc>
              <a:buClr>
                <a:srgbClr val="FFFF67"/>
              </a:buClr>
              <a:buSzPct val="75000"/>
            </a:pPr>
            <a:r>
              <a:rPr lang="en-US" sz="3100" b="1" dirty="0">
                <a:solidFill>
                  <a:srgbClr val="FFFF67"/>
                </a:solidFill>
                <a:ea typeface="ヒラギノ角ゴ Pro W3" charset="0"/>
              </a:rPr>
              <a:t>Web &amp; TV Workshop</a:t>
            </a:r>
          </a:p>
          <a:p>
            <a:pPr marL="629898" indent="-629898" algn="r" defTabSz="1007943" hangingPunct="1">
              <a:lnSpc>
                <a:spcPct val="100000"/>
              </a:lnSpc>
              <a:buClr>
                <a:srgbClr val="FFFF67"/>
              </a:buClr>
              <a:buSzPct val="75000"/>
            </a:pPr>
            <a:r>
              <a:rPr lang="en-US" sz="3100" b="1" dirty="0">
                <a:solidFill>
                  <a:srgbClr val="FFFF67"/>
                </a:solidFill>
                <a:ea typeface="ヒラギノ角ゴ Pro W3" charset="0"/>
              </a:rPr>
              <a:t>March 2014</a:t>
            </a:r>
            <a:endParaRPr lang="en-US" sz="2600" b="1" dirty="0">
              <a:solidFill>
                <a:srgbClr val="FFFFFF"/>
              </a:solidFill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511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TV…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47" y="1763924"/>
            <a:ext cx="8568531" cy="4535805"/>
          </a:xfrm>
        </p:spPr>
        <p:txBody>
          <a:bodyPr/>
          <a:lstStyle/>
          <a:p>
            <a:r>
              <a:rPr lang="en-US" sz="3500" dirty="0"/>
              <a:t>HTML user interfaces</a:t>
            </a:r>
          </a:p>
          <a:p>
            <a:r>
              <a:rPr lang="en-US" sz="3500" dirty="0"/>
              <a:t>Devices figure it out on their own</a:t>
            </a:r>
          </a:p>
          <a:p>
            <a:r>
              <a:rPr lang="en-US" sz="3500" dirty="0"/>
              <a:t>Multiple screens</a:t>
            </a:r>
          </a:p>
          <a:p>
            <a:r>
              <a:rPr lang="en-US" sz="3500" dirty="0"/>
              <a:t>Integration with the Internet of Things</a:t>
            </a:r>
          </a:p>
        </p:txBody>
      </p:sp>
    </p:spTree>
    <p:extLst>
      <p:ext uri="{BB962C8B-B14F-4D97-AF65-F5344CB8AC3E}">
        <p14:creationId xmlns:p14="http://schemas.microsoft.com/office/powerpoint/2010/main" val="8000974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45" y="255622"/>
            <a:ext cx="9072563" cy="1147951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UPnP HTML5 RUI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2" y="1427940"/>
            <a:ext cx="9072563" cy="5375769"/>
          </a:xfrm>
        </p:spPr>
        <p:txBody>
          <a:bodyPr>
            <a:noAutofit/>
          </a:bodyPr>
          <a:lstStyle/>
          <a:p>
            <a:r>
              <a:rPr lang="en-US" altLang="ja-JP" sz="2200" dirty="0">
                <a:ea typeface="MS PGothic" pitchFamily="34" charset="-128"/>
              </a:rPr>
              <a:t>HTML5 RUI profile for UPnP/DLNA Clients to render </a:t>
            </a:r>
            <a:br>
              <a:rPr lang="en-US" altLang="ja-JP" sz="2200" dirty="0">
                <a:ea typeface="MS PGothic" pitchFamily="34" charset="-128"/>
              </a:rPr>
            </a:br>
            <a:r>
              <a:rPr lang="en-US" altLang="ja-JP" sz="2200" dirty="0">
                <a:ea typeface="MS PGothic" pitchFamily="34" charset="-128"/>
              </a:rPr>
              <a:t>remote application UIs with content.</a:t>
            </a:r>
          </a:p>
          <a:p>
            <a:pPr lvl="1"/>
            <a:r>
              <a:rPr lang="en-US" altLang="ja-JP" sz="2000" dirty="0">
                <a:ea typeface="MS PGothic" pitchFamily="34" charset="-128"/>
              </a:rPr>
              <a:t>Discovery based on UPnP Remote User Interface specification.</a:t>
            </a:r>
          </a:p>
          <a:p>
            <a:pPr lvl="1"/>
            <a:r>
              <a:rPr lang="en-US" altLang="ja-JP" sz="2000" dirty="0">
                <a:ea typeface="MS PGothic" pitchFamily="34" charset="-128"/>
              </a:rPr>
              <a:t>HTML5 &lt;video&gt; tag for video playback within UI pages</a:t>
            </a:r>
          </a:p>
          <a:p>
            <a:pPr lvl="1"/>
            <a:r>
              <a:rPr lang="en-US" altLang="ja-JP" sz="2000" dirty="0">
                <a:ea typeface="MS PGothic" pitchFamily="34" charset="-128"/>
              </a:rPr>
              <a:t>Extensions to support DLNA streaming w/ trick modes and DTCP-IP.</a:t>
            </a:r>
            <a:endParaRPr lang="en-US" dirty="0"/>
          </a:p>
          <a:p>
            <a:r>
              <a:rPr lang="en-US" sz="2200" dirty="0"/>
              <a:t>Single profile conformant to W3C specs and commercial browser</a:t>
            </a:r>
            <a:br>
              <a:rPr lang="en-US" sz="2200" dirty="0"/>
            </a:br>
            <a:r>
              <a:rPr lang="en-US" sz="2200" dirty="0"/>
              <a:t>implementations.</a:t>
            </a:r>
          </a:p>
          <a:p>
            <a:r>
              <a:rPr lang="en-US" sz="2200" dirty="0"/>
              <a:t>Provides a consistent user experience on connected devices</a:t>
            </a:r>
          </a:p>
          <a:p>
            <a:pPr lvl="1"/>
            <a:r>
              <a:rPr lang="en-US" dirty="0"/>
              <a:t>Smart TVs, game consoles, Blu-ray players, phones, and tablets </a:t>
            </a:r>
          </a:p>
          <a:p>
            <a:r>
              <a:rPr lang="en-US" sz="2200" dirty="0"/>
              <a:t>A single unified user interface adapted to screen resolution. </a:t>
            </a:r>
          </a:p>
          <a:p>
            <a:r>
              <a:rPr lang="en-US" sz="2200" dirty="0"/>
              <a:t>Support for regulatory and contractual services such as EAS, closed captions, Parental Controls, ad-insertion, etc.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511" y="28000"/>
            <a:ext cx="1680104" cy="21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7564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UPnP and W3C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pages can discover available user interfaces using the W3C Network Services Discovery (NSD) (currently in working draft in DAPI) and UPnP Remote User Interface specification</a:t>
            </a:r>
          </a:p>
          <a:p>
            <a:r>
              <a:rPr lang="en-US" dirty="0" smtClean="0"/>
              <a:t>The user interfaces, in turn, are being developed in HTML and can use NSD, XHR and </a:t>
            </a:r>
            <a:r>
              <a:rPr lang="en-US" dirty="0" err="1" smtClean="0"/>
              <a:t>WebSockets</a:t>
            </a:r>
            <a:r>
              <a:rPr lang="en-US" dirty="0" smtClean="0"/>
              <a:t> to discover and control televisions, media servers, lighting, blinds, etc.</a:t>
            </a:r>
          </a:p>
          <a:p>
            <a:r>
              <a:rPr lang="en-US" dirty="0" smtClean="0"/>
              <a:t>The new UPnP Internet of Things extends this interaction across the Internet and integrates web services</a:t>
            </a:r>
          </a:p>
        </p:txBody>
      </p:sp>
    </p:spTree>
    <p:extLst>
      <p:ext uri="{BB962C8B-B14F-4D97-AF65-F5344CB8AC3E}">
        <p14:creationId xmlns:p14="http://schemas.microsoft.com/office/powerpoint/2010/main" val="25615572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47" y="419982"/>
            <a:ext cx="8568531" cy="839964"/>
          </a:xfrm>
        </p:spPr>
        <p:txBody>
          <a:bodyPr/>
          <a:lstStyle/>
          <a:p>
            <a:pPr eaLnBrk="1" hangingPunct="1"/>
            <a:r>
              <a:rPr lang="en-US" altLang="ko-KR" sz="4000" u="none" dirty="0">
                <a:ea typeface="Gulim" pitchFamily="34" charset="-127"/>
              </a:rPr>
              <a:t>Multi-screen Interaction Model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1680104" y="5711754"/>
            <a:ext cx="8148505" cy="100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/>
          <a:lstStyle>
            <a:lvl1pPr marL="361950" indent="-3619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67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67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67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67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07943">
              <a:lnSpc>
                <a:spcPct val="100000"/>
              </a:lnSpc>
              <a:buClrTx/>
              <a:buSzTx/>
              <a:buFont typeface="Wingdings" pitchFamily="2" charset="2"/>
              <a:buChar char="ü"/>
            </a:pPr>
            <a:r>
              <a:rPr lang="en-US" altLang="ko-KR" b="0">
                <a:solidFill>
                  <a:srgbClr val="FFFFFF"/>
                </a:solidFill>
                <a:ea typeface="Gulim" pitchFamily="34" charset="-127"/>
              </a:rPr>
              <a:t>The Extended Interaction Model can provide more sophisticated interactions and flexible architectures. I.e., it allows </a:t>
            </a:r>
            <a:r>
              <a:rPr lang="en-US" altLang="ko-KR" b="0" i="1">
                <a:solidFill>
                  <a:srgbClr val="FFFFFF"/>
                </a:solidFill>
                <a:ea typeface="Gulim" pitchFamily="34" charset="-127"/>
              </a:rPr>
              <a:t>Main screen devices </a:t>
            </a:r>
            <a:r>
              <a:rPr lang="en-US" altLang="ko-KR" b="0">
                <a:solidFill>
                  <a:srgbClr val="FFFFFF"/>
                </a:solidFill>
                <a:ea typeface="Gulim" pitchFamily="34" charset="-127"/>
              </a:rPr>
              <a:t>to interact with each other, and </a:t>
            </a:r>
            <a:r>
              <a:rPr lang="en-US" altLang="ko-KR" b="0" i="1">
                <a:solidFill>
                  <a:srgbClr val="FFFFFF"/>
                </a:solidFill>
                <a:ea typeface="Gulim" pitchFamily="34" charset="-127"/>
              </a:rPr>
              <a:t>Companion screen devices </a:t>
            </a:r>
            <a:r>
              <a:rPr lang="en-US" altLang="ko-KR" b="0">
                <a:solidFill>
                  <a:srgbClr val="FFFFFF"/>
                </a:solidFill>
                <a:ea typeface="Gulim" pitchFamily="34" charset="-127"/>
              </a:rPr>
              <a:t>to interact with each other.</a:t>
            </a:r>
            <a:endParaRPr lang="en-US" altLang="ko-KR" sz="1800" b="0">
              <a:solidFill>
                <a:srgbClr val="FFFFFF"/>
              </a:solidFill>
              <a:ea typeface="Gulim" pitchFamily="34" charset="-127"/>
            </a:endParaRPr>
          </a:p>
        </p:txBody>
      </p:sp>
      <p:grpSp>
        <p:nvGrpSpPr>
          <p:cNvPr id="9220" name="Group 21"/>
          <p:cNvGrpSpPr>
            <a:grpSpLocks/>
          </p:cNvGrpSpPr>
          <p:nvPr/>
        </p:nvGrpSpPr>
        <p:grpSpPr bwMode="auto">
          <a:xfrm>
            <a:off x="1146322" y="1473438"/>
            <a:ext cx="7758230" cy="3986329"/>
            <a:chOff x="1040065" y="1317298"/>
            <a:chExt cx="7037135" cy="3616652"/>
          </a:xfrm>
        </p:grpSpPr>
        <p:sp>
          <p:nvSpPr>
            <p:cNvPr id="47" name="Rectangle 46"/>
            <p:cNvSpPr/>
            <p:nvPr/>
          </p:nvSpPr>
          <p:spPr>
            <a:xfrm>
              <a:off x="1040065" y="1317298"/>
              <a:ext cx="2703415" cy="302604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800" i="1">
                  <a:solidFill>
                    <a:srgbClr val="FFFFFF"/>
                  </a:solidFill>
                  <a:ea typeface="Malgun Gothic" pitchFamily="34" charset="-127"/>
                </a:rPr>
                <a:t>Companion screen device </a:t>
              </a:r>
              <a:r>
                <a:rPr kumimoji="1" lang="en-US" altLang="ko-KR" sz="1500">
                  <a:solidFill>
                    <a:srgbClr val="FFFFFF"/>
                  </a:solidFill>
                  <a:ea typeface="Malgun Gothic" pitchFamily="34" charset="-127"/>
                </a:rPr>
                <a:t>(e.g., smart phone, tablet, TV)</a:t>
              </a:r>
              <a:endParaRPr kumimoji="1" lang="ko-KR" altLang="en-US" sz="1800">
                <a:solidFill>
                  <a:srgbClr val="FFFFFF"/>
                </a:solidFill>
                <a:ea typeface="Malgun Gothic" pitchFamily="34" charset="-127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22987" y="1317298"/>
              <a:ext cx="2754213" cy="302604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800" i="1">
                  <a:solidFill>
                    <a:srgbClr val="FFFFFF"/>
                  </a:solidFill>
                  <a:ea typeface="Malgun Gothic" pitchFamily="34" charset="-127"/>
                </a:rPr>
                <a:t>Main screen device </a:t>
              </a:r>
            </a:p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500">
                  <a:solidFill>
                    <a:srgbClr val="FFFFFF"/>
                  </a:solidFill>
                  <a:ea typeface="Malgun Gothic" pitchFamily="34" charset="-127"/>
                </a:rPr>
                <a:t>(e.g., TV, smart phone)</a:t>
              </a:r>
              <a:endParaRPr kumimoji="1" lang="ko-KR" altLang="en-US" sz="1500">
                <a:solidFill>
                  <a:srgbClr val="FFFFFF"/>
                </a:solidFill>
                <a:ea typeface="Malgun Gothic" pitchFamily="34" charset="-127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10323" y="1920603"/>
              <a:ext cx="1982716" cy="92559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800" u="sng">
                  <a:solidFill>
                    <a:srgbClr val="FFFF00"/>
                  </a:solidFill>
                  <a:ea typeface="Dotum" pitchFamily="34" charset="-127"/>
                </a:rPr>
                <a:t>Screen</a:t>
              </a:r>
            </a:p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800" u="sng">
                  <a:solidFill>
                    <a:srgbClr val="FFFF00"/>
                  </a:solidFill>
                  <a:ea typeface="Dotum" pitchFamily="34" charset="-127"/>
                </a:rPr>
                <a:t>Device</a:t>
              </a:r>
              <a:endParaRPr kumimoji="1" lang="ko-KR" altLang="en-US" sz="1800" u="sng">
                <a:solidFill>
                  <a:srgbClr val="FFFF00"/>
                </a:solidFill>
                <a:ea typeface="Dotum" pitchFamily="34" charset="-127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02002" y="1920603"/>
              <a:ext cx="1984304" cy="925597"/>
            </a:xfrm>
            <a:prstGeom prst="rect">
              <a:avLst/>
            </a:prstGeom>
            <a:solidFill>
              <a:srgbClr val="006C3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800" u="sng">
                  <a:solidFill>
                    <a:srgbClr val="FFFF00"/>
                  </a:solidFill>
                  <a:ea typeface="Dotum" pitchFamily="34" charset="-127"/>
                </a:rPr>
                <a:t>Screen</a:t>
              </a:r>
            </a:p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800" u="sng">
                  <a:solidFill>
                    <a:srgbClr val="FFFF00"/>
                  </a:solidFill>
                  <a:ea typeface="Dotum" pitchFamily="34" charset="-127"/>
                </a:rPr>
                <a:t>Control Point</a:t>
              </a:r>
              <a:endParaRPr kumimoji="1" lang="ko-KR" altLang="en-US" sz="1800" u="sng">
                <a:solidFill>
                  <a:srgbClr val="FFFF00"/>
                </a:solidFill>
                <a:ea typeface="Dotum" pitchFamily="34" charset="-127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3395831" y="2241307"/>
              <a:ext cx="23144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395831" y="2476278"/>
              <a:ext cx="23144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7" name="TextBox 95"/>
            <p:cNvSpPr txBox="1">
              <a:spLocks noChangeArrowheads="1"/>
            </p:cNvSpPr>
            <p:nvPr/>
          </p:nvSpPr>
          <p:spPr bwMode="auto">
            <a:xfrm>
              <a:off x="3385584" y="1862802"/>
              <a:ext cx="2313416" cy="33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800">
                  <a:solidFill>
                    <a:srgbClr val="FFFFFF"/>
                  </a:solidFill>
                  <a:ea typeface="Dotum" pitchFamily="34" charset="-127"/>
                </a:rPr>
                <a:t>UPnP Actions</a:t>
              </a:r>
              <a:endParaRPr kumimoji="1" lang="ko-KR" altLang="en-US" sz="1800">
                <a:solidFill>
                  <a:srgbClr val="FFFFFF"/>
                </a:solidFill>
                <a:ea typeface="Dotum" pitchFamily="34" charset="-127"/>
              </a:endParaRPr>
            </a:p>
          </p:txBody>
        </p:sp>
        <p:sp>
          <p:nvSpPr>
            <p:cNvPr id="9228" name="TextBox 96"/>
            <p:cNvSpPr txBox="1">
              <a:spLocks noChangeArrowheads="1"/>
            </p:cNvSpPr>
            <p:nvPr/>
          </p:nvSpPr>
          <p:spPr bwMode="auto">
            <a:xfrm>
              <a:off x="3385584" y="2518945"/>
              <a:ext cx="2313416" cy="33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800">
                  <a:solidFill>
                    <a:srgbClr val="FFFFFF"/>
                  </a:solidFill>
                  <a:ea typeface="Dotum" pitchFamily="34" charset="-127"/>
                </a:rPr>
                <a:t>UPnP Eventing</a:t>
              </a:r>
              <a:endParaRPr kumimoji="1" lang="ko-KR" altLang="en-US" sz="1800">
                <a:solidFill>
                  <a:srgbClr val="FFFFFF"/>
                </a:solidFill>
                <a:ea typeface="Dotum" pitchFamily="34" charset="-127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1910" y="3139913"/>
              <a:ext cx="1984304" cy="925597"/>
            </a:xfrm>
            <a:prstGeom prst="rect">
              <a:avLst/>
            </a:prstGeom>
            <a:solidFill>
              <a:srgbClr val="006C3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800" u="sng">
                  <a:solidFill>
                    <a:srgbClr val="FFFF00"/>
                  </a:solidFill>
                  <a:ea typeface="Dotum" pitchFamily="34" charset="-127"/>
                </a:rPr>
                <a:t>Screen</a:t>
              </a:r>
            </a:p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800" u="sng">
                  <a:solidFill>
                    <a:srgbClr val="FFFF00"/>
                  </a:solidFill>
                  <a:ea typeface="Dotum" pitchFamily="34" charset="-127"/>
                </a:rPr>
                <a:t>Control Point</a:t>
              </a:r>
              <a:endParaRPr kumimoji="1" lang="ko-KR" altLang="en-US" sz="1800" u="sng">
                <a:solidFill>
                  <a:srgbClr val="FFFF00"/>
                </a:solidFill>
                <a:ea typeface="Dotum" pitchFamily="34" charset="-127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05177" y="3139913"/>
              <a:ext cx="1982716" cy="92559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800" u="sng">
                  <a:solidFill>
                    <a:srgbClr val="FFFF00"/>
                  </a:solidFill>
                  <a:ea typeface="Dotum" pitchFamily="34" charset="-127"/>
                </a:rPr>
                <a:t>Screen</a:t>
              </a:r>
            </a:p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800" u="sng">
                  <a:solidFill>
                    <a:srgbClr val="FFFF00"/>
                  </a:solidFill>
                  <a:ea typeface="Dotum" pitchFamily="34" charset="-127"/>
                </a:rPr>
                <a:t>Device</a:t>
              </a:r>
              <a:endParaRPr kumimoji="1" lang="ko-KR" altLang="en-US" sz="1800" u="sng">
                <a:solidFill>
                  <a:srgbClr val="FFFF00"/>
                </a:solidFill>
                <a:ea typeface="Dotum" pitchFamily="34" charset="-127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399006" y="3460617"/>
              <a:ext cx="23129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399006" y="3695588"/>
              <a:ext cx="23129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3" name="TextBox 95"/>
            <p:cNvSpPr txBox="1">
              <a:spLocks noChangeArrowheads="1"/>
            </p:cNvSpPr>
            <p:nvPr/>
          </p:nvSpPr>
          <p:spPr bwMode="auto">
            <a:xfrm>
              <a:off x="3388458" y="3082003"/>
              <a:ext cx="2313416" cy="33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800">
                  <a:solidFill>
                    <a:srgbClr val="FFFFFF"/>
                  </a:solidFill>
                  <a:ea typeface="Dotum" pitchFamily="34" charset="-127"/>
                </a:rPr>
                <a:t>UPnP Actions</a:t>
              </a:r>
              <a:endParaRPr kumimoji="1" lang="ko-KR" altLang="en-US" sz="1800">
                <a:solidFill>
                  <a:srgbClr val="FFFFFF"/>
                </a:solidFill>
                <a:ea typeface="Dotum" pitchFamily="34" charset="-127"/>
              </a:endParaRPr>
            </a:p>
          </p:txBody>
        </p:sp>
        <p:sp>
          <p:nvSpPr>
            <p:cNvPr id="9234" name="TextBox 96"/>
            <p:cNvSpPr txBox="1">
              <a:spLocks noChangeArrowheads="1"/>
            </p:cNvSpPr>
            <p:nvPr/>
          </p:nvSpPr>
          <p:spPr bwMode="auto">
            <a:xfrm>
              <a:off x="3388458" y="3738145"/>
              <a:ext cx="2313416" cy="33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800">
                  <a:solidFill>
                    <a:srgbClr val="FFFFFF"/>
                  </a:solidFill>
                  <a:ea typeface="Dotum" pitchFamily="34" charset="-127"/>
                </a:rPr>
                <a:t>UPnP Eventing</a:t>
              </a:r>
              <a:endParaRPr kumimoji="1" lang="ko-KR" altLang="en-US" sz="1800">
                <a:solidFill>
                  <a:srgbClr val="FFFFFF"/>
                </a:solidFill>
                <a:ea typeface="Dotum" pitchFamily="34" charset="-127"/>
              </a:endParaRPr>
            </a:p>
          </p:txBody>
        </p:sp>
        <p:sp>
          <p:nvSpPr>
            <p:cNvPr id="20" name="Arc 19"/>
            <p:cNvSpPr/>
            <p:nvPr/>
          </p:nvSpPr>
          <p:spPr>
            <a:xfrm>
              <a:off x="2678306" y="3538412"/>
              <a:ext cx="3786051" cy="1395538"/>
            </a:xfrm>
            <a:prstGeom prst="arc">
              <a:avLst>
                <a:gd name="adj1" fmla="val 239596"/>
                <a:gd name="adj2" fmla="val 10566026"/>
              </a:avLst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07943" hangingPunct="1">
                <a:lnSpc>
                  <a:spcPct val="100000"/>
                </a:lnSpc>
                <a:buClrTx/>
                <a:buSzTx/>
                <a:defRPr/>
              </a:pPr>
              <a:endParaRPr lang="ko-KR" altLang="en-US" sz="2200" b="1">
                <a:solidFill>
                  <a:srgbClr val="FFFFFF"/>
                </a:solidFill>
              </a:endParaRPr>
            </a:p>
          </p:txBody>
        </p:sp>
        <p:sp>
          <p:nvSpPr>
            <p:cNvPr id="9236" name="TextBox 71"/>
            <p:cNvSpPr txBox="1">
              <a:spLocks noChangeArrowheads="1"/>
            </p:cNvSpPr>
            <p:nvPr/>
          </p:nvSpPr>
          <p:spPr bwMode="auto">
            <a:xfrm>
              <a:off x="3217059" y="4354058"/>
              <a:ext cx="2714644" cy="50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FF67"/>
                </a:buClr>
                <a:buSzPct val="75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500">
                  <a:solidFill>
                    <a:srgbClr val="FFFFFF"/>
                  </a:solidFill>
                  <a:ea typeface="Dotum" pitchFamily="34" charset="-127"/>
                </a:rPr>
                <a:t>Out-of-Band</a:t>
              </a:r>
            </a:p>
            <a:p>
              <a:pPr algn="ctr" defTabSz="1007943" eaLnBrk="1" latinLnBrk="1" hangingPunct="1">
                <a:lnSpc>
                  <a:spcPct val="100000"/>
                </a:lnSpc>
                <a:buClrTx/>
                <a:buSzTx/>
              </a:pPr>
              <a:r>
                <a:rPr kumimoji="1" lang="en-US" altLang="ko-KR" sz="1500">
                  <a:solidFill>
                    <a:srgbClr val="FFFFFF"/>
                  </a:solidFill>
                  <a:ea typeface="Dotum" pitchFamily="34" charset="-127"/>
                </a:rPr>
                <a:t>App-to-App Communication</a:t>
              </a:r>
              <a:endParaRPr kumimoji="1" lang="ko-KR" altLang="en-US" sz="1500">
                <a:solidFill>
                  <a:srgbClr val="FFFFFF"/>
                </a:solidFill>
                <a:ea typeface="Dotu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5542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 bwMode="auto">
          <a:xfrm>
            <a:off x="3948245" y="1394096"/>
            <a:ext cx="1764109" cy="1679928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numCol="1" rtlCol="0" anchor="ctr" anchorCtr="0" compatLnSpc="1">
            <a:prstTxWarp prst="textNoShape">
              <a:avLst/>
            </a:prstTxWarp>
          </a:bodyPr>
          <a:lstStyle/>
          <a:p>
            <a:pPr algn="ctr" defTabSz="1007838" hangingPunct="1">
              <a:lnSpc>
                <a:spcPct val="90000"/>
              </a:lnSpc>
              <a:spcBef>
                <a:spcPct val="50000"/>
              </a:spcBef>
              <a:buClr>
                <a:srgbClr val="FFFF67"/>
              </a:buClr>
              <a:buSzPct val="75000"/>
            </a:pPr>
            <a:r>
              <a:rPr lang="en-US" sz="2200" b="1" dirty="0">
                <a:solidFill>
                  <a:srgbClr val="FFFFFF"/>
                </a:solidFill>
                <a:latin typeface="Arial" pitchFamily="-112" charset="0"/>
              </a:rPr>
              <a:t>MUC</a:t>
            </a:r>
          </a:p>
          <a:p>
            <a:pPr algn="ctr" defTabSz="1007838" hangingPunct="1">
              <a:lnSpc>
                <a:spcPct val="90000"/>
              </a:lnSpc>
              <a:spcBef>
                <a:spcPct val="50000"/>
              </a:spcBef>
              <a:buClr>
                <a:srgbClr val="FFFF67"/>
              </a:buClr>
              <a:buSzPct val="75000"/>
            </a:pPr>
            <a:r>
              <a:rPr lang="en-US" sz="2200" b="1" dirty="0">
                <a:solidFill>
                  <a:srgbClr val="FFFFFF"/>
                </a:solidFill>
                <a:latin typeface="Arial" pitchFamily="-112" charset="0"/>
              </a:rPr>
              <a:t>Room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UPnP Cloud Interaction (MUC)</a:t>
            </a:r>
            <a:endParaRPr lang="en-US" dirty="0"/>
          </a:p>
        </p:txBody>
      </p:sp>
      <p:cxnSp>
        <p:nvCxnSpPr>
          <p:cNvPr id="5" name="Curved Connector 4"/>
          <p:cNvCxnSpPr>
            <a:stCxn id="4" idx="0"/>
            <a:endCxn id="12" idx="2"/>
          </p:cNvCxnSpPr>
          <p:nvPr/>
        </p:nvCxnSpPr>
        <p:spPr bwMode="auto">
          <a:xfrm rot="5400000" flipH="1" flipV="1">
            <a:off x="3189931" y="2607511"/>
            <a:ext cx="1131764" cy="384863"/>
          </a:xfrm>
          <a:prstGeom prst="curvedConnector2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Curved Connector 13"/>
          <p:cNvCxnSpPr>
            <a:stCxn id="4" idx="0"/>
            <a:endCxn id="7" idx="7"/>
          </p:cNvCxnSpPr>
          <p:nvPr/>
        </p:nvCxnSpPr>
        <p:spPr bwMode="auto">
          <a:xfrm rot="16200000" flipV="1">
            <a:off x="2701079" y="2503520"/>
            <a:ext cx="591047" cy="1133563"/>
          </a:xfrm>
          <a:prstGeom prst="curvedConnector3">
            <a:avLst>
              <a:gd name="adj1" fmla="val 184259"/>
            </a:avLst>
          </a:prstGeom>
          <a:noFill/>
          <a:ln w="76200" cap="flat" cmpd="sng" algn="ctr">
            <a:solidFill>
              <a:schemeClr val="tx2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Curved Connector 16"/>
          <p:cNvCxnSpPr>
            <a:stCxn id="4" idx="7"/>
            <a:endCxn id="9" idx="2"/>
          </p:cNvCxnSpPr>
          <p:nvPr/>
        </p:nvCxnSpPr>
        <p:spPr bwMode="auto">
          <a:xfrm rot="5400000" flipH="1" flipV="1">
            <a:off x="5482833" y="1870230"/>
            <a:ext cx="445873" cy="3037359"/>
          </a:xfrm>
          <a:prstGeom prst="curvedConnector2">
            <a:avLst/>
          </a:prstGeom>
          <a:noFill/>
          <a:ln w="76200" cap="flat" cmpd="sng" algn="ctr">
            <a:solidFill>
              <a:schemeClr val="tx2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Curved Connector 21"/>
          <p:cNvCxnSpPr>
            <a:stCxn id="7" idx="7"/>
            <a:endCxn id="12" idx="1"/>
          </p:cNvCxnSpPr>
          <p:nvPr/>
        </p:nvCxnSpPr>
        <p:spPr bwMode="auto">
          <a:xfrm rot="5400000" flipH="1" flipV="1">
            <a:off x="2750875" y="1319060"/>
            <a:ext cx="1134661" cy="1776774"/>
          </a:xfrm>
          <a:prstGeom prst="curvedConnector3">
            <a:avLst>
              <a:gd name="adj1" fmla="val 143891"/>
            </a:avLst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Curved Connector 24"/>
          <p:cNvCxnSpPr>
            <a:stCxn id="9" idx="1"/>
            <a:endCxn id="12" idx="7"/>
          </p:cNvCxnSpPr>
          <p:nvPr/>
        </p:nvCxnSpPr>
        <p:spPr bwMode="auto">
          <a:xfrm rot="16200000" flipV="1">
            <a:off x="6002448" y="1091678"/>
            <a:ext cx="931911" cy="2028790"/>
          </a:xfrm>
          <a:prstGeom prst="curvedConnector3">
            <a:avLst>
              <a:gd name="adj1" fmla="val 153440"/>
            </a:avLst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28830" y="1472661"/>
            <a:ext cx="1602938" cy="1522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numCol="1" rtlCol="0" anchor="ctr" anchorCtr="0" compatLnSpc="1">
            <a:prstTxWarp prst="textNoShape">
              <a:avLst/>
            </a:prstTxWarp>
          </a:bodyPr>
          <a:lstStyle/>
          <a:p>
            <a:pPr algn="ctr" defTabSz="1007838" hangingPunct="1">
              <a:lnSpc>
                <a:spcPct val="90000"/>
              </a:lnSpc>
              <a:spcBef>
                <a:spcPct val="50000"/>
              </a:spcBef>
              <a:buClr>
                <a:srgbClr val="FFFF67"/>
              </a:buClr>
              <a:buSzPct val="75000"/>
            </a:pPr>
            <a:r>
              <a:rPr lang="en-US" sz="2200" b="1" dirty="0">
                <a:solidFill>
                  <a:srgbClr val="FFFFFF"/>
                </a:solidFill>
                <a:latin typeface="Arial" pitchFamily="-112" charset="0"/>
              </a:rPr>
              <a:t>Meet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24188" y="5534840"/>
            <a:ext cx="4013946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943" hangingPunct="1">
              <a:lnSpc>
                <a:spcPct val="100000"/>
              </a:lnSpc>
              <a:buClrTx/>
              <a:buSzTx/>
            </a:pPr>
            <a:r>
              <a:rPr lang="en-US" sz="2200" b="1" dirty="0">
                <a:solidFill>
                  <a:srgbClr val="FFFFFF"/>
                </a:solidFill>
              </a:rPr>
              <a:t>User A - Create Room (MUC)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26965" y="5989982"/>
            <a:ext cx="5934892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943" hangingPunct="1">
              <a:lnSpc>
                <a:spcPct val="100000"/>
              </a:lnSpc>
              <a:buClrTx/>
              <a:buSzTx/>
            </a:pPr>
            <a:r>
              <a:rPr lang="en-US" sz="2200" b="1" dirty="0">
                <a:solidFill>
                  <a:srgbClr val="FFFFFF"/>
                </a:solidFill>
              </a:rPr>
              <a:t>User A - Invite UCCDs and UCC-CPs (A&amp;B)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24188" y="6446658"/>
            <a:ext cx="3966232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943" hangingPunct="1">
              <a:lnSpc>
                <a:spcPct val="100000"/>
              </a:lnSpc>
              <a:buClrTx/>
              <a:buSzTx/>
            </a:pPr>
            <a:r>
              <a:rPr lang="en-US" sz="2200" b="1" dirty="0">
                <a:solidFill>
                  <a:srgbClr val="FFFFFF"/>
                </a:solidFill>
              </a:rPr>
              <a:t>User A &amp; B - Meet and share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24057" y="1885549"/>
            <a:ext cx="3521379" cy="4162191"/>
            <a:chOff x="838200" y="1710536"/>
            <a:chExt cx="3194196" cy="3775864"/>
          </a:xfrm>
        </p:grpSpPr>
        <p:grpSp>
          <p:nvGrpSpPr>
            <p:cNvPr id="30" name="Group 29"/>
            <p:cNvGrpSpPr/>
            <p:nvPr/>
          </p:nvGrpSpPr>
          <p:grpSpPr>
            <a:xfrm>
              <a:off x="838200" y="2294043"/>
              <a:ext cx="3194196" cy="3192357"/>
              <a:chOff x="838200" y="2294043"/>
              <a:chExt cx="3194196" cy="3192357"/>
            </a:xfrm>
          </p:grpSpPr>
          <p:sp>
            <p:nvSpPr>
              <p:cNvPr id="35" name="Isosceles Triangle 34"/>
              <p:cNvSpPr/>
              <p:nvPr/>
            </p:nvSpPr>
            <p:spPr bwMode="auto">
              <a:xfrm rot="19462004">
                <a:off x="1737678" y="3406609"/>
                <a:ext cx="934541" cy="872684"/>
              </a:xfrm>
              <a:prstGeom prst="triangle">
                <a:avLst>
                  <a:gd name="adj" fmla="val 50098"/>
                </a:avLst>
              </a:prstGeom>
              <a:solidFill>
                <a:srgbClr val="FFFF66"/>
              </a:solidFill>
              <a:ln w="9525" cap="flat" cmpd="sng" algn="ctr">
                <a:solidFill>
                  <a:srgbClr val="FF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07838" hangingPunct="1">
                  <a:lnSpc>
                    <a:spcPct val="90000"/>
                  </a:lnSpc>
                  <a:spcBef>
                    <a:spcPct val="50000"/>
                  </a:spcBef>
                  <a:buClr>
                    <a:srgbClr val="FFFF67"/>
                  </a:buClr>
                  <a:buSzPct val="75000"/>
                </a:pPr>
                <a:r>
                  <a:rPr lang="en-US" sz="2200" b="1" dirty="0">
                    <a:solidFill>
                      <a:srgbClr val="000000"/>
                    </a:solidFill>
                    <a:latin typeface="Arial" pitchFamily="-112" charset="0"/>
                  </a:rPr>
                  <a:t>A</a:t>
                </a:r>
              </a:p>
            </p:txBody>
          </p:sp>
          <p:sp>
            <p:nvSpPr>
              <p:cNvPr id="4" name="Oval 3"/>
              <p:cNvSpPr/>
              <p:nvPr/>
            </p:nvSpPr>
            <p:spPr bwMode="auto">
              <a:xfrm>
                <a:off x="2432196" y="3053415"/>
                <a:ext cx="1600200" cy="1524000"/>
              </a:xfrm>
              <a:prstGeom prst="ellipse">
                <a:avLst/>
              </a:prstGeom>
              <a:noFill/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07838" hangingPunct="1">
                  <a:lnSpc>
                    <a:spcPct val="90000"/>
                  </a:lnSpc>
                  <a:spcBef>
                    <a:spcPct val="50000"/>
                  </a:spcBef>
                  <a:buClr>
                    <a:srgbClr val="FFFF67"/>
                  </a:buClr>
                  <a:buSzPct val="75000"/>
                </a:pPr>
                <a:r>
                  <a:rPr lang="en-US" sz="2200" b="1" dirty="0">
                    <a:solidFill>
                      <a:srgbClr val="FFFFFF"/>
                    </a:solidFill>
                    <a:latin typeface="Arial" pitchFamily="-112" charset="0"/>
                  </a:rPr>
                  <a:t>UCC-CP</a:t>
                </a: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864476" y="3962400"/>
                <a:ext cx="1600200" cy="1524000"/>
              </a:xfrm>
              <a:prstGeom prst="ellipse">
                <a:avLst/>
              </a:prstGeom>
              <a:noFill/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07943" hangingPunct="1">
                  <a:lnSpc>
                    <a:spcPct val="90000"/>
                  </a:lnSpc>
                  <a:spcBef>
                    <a:spcPct val="50000"/>
                  </a:spcBef>
                  <a:buClr>
                    <a:srgbClr val="FFFF67"/>
                  </a:buClr>
                  <a:buSzPct val="75000"/>
                </a:pPr>
                <a:r>
                  <a:rPr lang="en-US" sz="2200" b="1" dirty="0">
                    <a:solidFill>
                      <a:srgbClr val="FFFFFF"/>
                    </a:solidFill>
                    <a:latin typeface="Arial" pitchFamily="-112" charset="0"/>
                  </a:rPr>
                  <a:t>UCCD</a:t>
                </a: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838200" y="2294043"/>
                <a:ext cx="1600200" cy="1524000"/>
              </a:xfrm>
              <a:prstGeom prst="ellipse">
                <a:avLst/>
              </a:prstGeom>
              <a:noFill/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07838" hangingPunct="1">
                  <a:lnSpc>
                    <a:spcPct val="90000"/>
                  </a:lnSpc>
                  <a:spcBef>
                    <a:spcPct val="50000"/>
                  </a:spcBef>
                  <a:buClr>
                    <a:srgbClr val="FFFF67"/>
                  </a:buClr>
                  <a:buSzPct val="75000"/>
                </a:pPr>
                <a:r>
                  <a:rPr lang="en-US" sz="2200" b="1" dirty="0">
                    <a:solidFill>
                      <a:srgbClr val="FFFFFF"/>
                    </a:solidFill>
                    <a:latin typeface="Arial" pitchFamily="-112" charset="0"/>
                  </a:rPr>
                  <a:t>UCCD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135815" y="1710536"/>
              <a:ext cx="10023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7943" hangingPunct="1">
                <a:lnSpc>
                  <a:spcPct val="100000"/>
                </a:lnSpc>
                <a:buClrTx/>
                <a:buSzTx/>
              </a:pPr>
              <a:r>
                <a:rPr lang="en-US" sz="2200" b="1" dirty="0">
                  <a:solidFill>
                    <a:srgbClr val="FFFFFF"/>
                  </a:solidFill>
                </a:rPr>
                <a:t>User A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29082" y="1762030"/>
            <a:ext cx="3559475" cy="4117717"/>
            <a:chOff x="4924648" y="1598482"/>
            <a:chExt cx="3228752" cy="3735518"/>
          </a:xfrm>
        </p:grpSpPr>
        <p:grpSp>
          <p:nvGrpSpPr>
            <p:cNvPr id="33" name="Group 32"/>
            <p:cNvGrpSpPr/>
            <p:nvPr/>
          </p:nvGrpSpPr>
          <p:grpSpPr>
            <a:xfrm>
              <a:off x="4924648" y="2110112"/>
              <a:ext cx="3228752" cy="3223888"/>
              <a:chOff x="4924648" y="2110112"/>
              <a:chExt cx="3228752" cy="3223888"/>
            </a:xfrm>
          </p:grpSpPr>
          <p:sp>
            <p:nvSpPr>
              <p:cNvPr id="8" name="Isosceles Triangle 7"/>
              <p:cNvSpPr/>
              <p:nvPr/>
            </p:nvSpPr>
            <p:spPr bwMode="auto">
              <a:xfrm rot="2506587">
                <a:off x="6389660" y="3214545"/>
                <a:ext cx="1087636" cy="839133"/>
              </a:xfrm>
              <a:prstGeom prst="triangle">
                <a:avLst>
                  <a:gd name="adj" fmla="val 48570"/>
                </a:avLst>
              </a:prstGeom>
              <a:solidFill>
                <a:srgbClr val="FFFF66"/>
              </a:solidFill>
              <a:ln w="9525" cap="flat" cmpd="sng" algn="ctr">
                <a:solidFill>
                  <a:srgbClr val="FF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07838" hangingPunct="1">
                  <a:lnSpc>
                    <a:spcPct val="90000"/>
                  </a:lnSpc>
                  <a:spcBef>
                    <a:spcPct val="50000"/>
                  </a:spcBef>
                  <a:buClr>
                    <a:srgbClr val="FFFF67"/>
                  </a:buClr>
                  <a:buSzPct val="75000"/>
                </a:pPr>
                <a:r>
                  <a:rPr lang="en-US" sz="2200" b="1" dirty="0">
                    <a:solidFill>
                      <a:srgbClr val="000000"/>
                    </a:solidFill>
                    <a:latin typeface="Arial" pitchFamily="-112" charset="0"/>
                  </a:rPr>
                  <a:t>B</a:t>
                </a: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6553200" y="2110112"/>
                <a:ext cx="1600200" cy="1524000"/>
              </a:xfrm>
              <a:prstGeom prst="ellipse">
                <a:avLst/>
              </a:prstGeom>
              <a:noFill/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07838" hangingPunct="1">
                  <a:lnSpc>
                    <a:spcPct val="90000"/>
                  </a:lnSpc>
                  <a:spcBef>
                    <a:spcPct val="50000"/>
                  </a:spcBef>
                  <a:buClr>
                    <a:srgbClr val="FFFF67"/>
                  </a:buClr>
                  <a:buSzPct val="75000"/>
                </a:pPr>
                <a:r>
                  <a:rPr lang="en-US" sz="2200" b="1" dirty="0">
                    <a:solidFill>
                      <a:srgbClr val="FFFFFF"/>
                    </a:solidFill>
                    <a:latin typeface="Arial" pitchFamily="-112" charset="0"/>
                  </a:rPr>
                  <a:t>UCCD</a:t>
                </a: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6553200" y="3810000"/>
                <a:ext cx="1600200" cy="1524000"/>
              </a:xfrm>
              <a:prstGeom prst="ellipse">
                <a:avLst/>
              </a:prstGeom>
              <a:noFill/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07838" hangingPunct="1">
                  <a:lnSpc>
                    <a:spcPct val="90000"/>
                  </a:lnSpc>
                  <a:spcBef>
                    <a:spcPct val="50000"/>
                  </a:spcBef>
                  <a:buClr>
                    <a:srgbClr val="FFFF67"/>
                  </a:buClr>
                  <a:buSzPct val="75000"/>
                </a:pPr>
                <a:r>
                  <a:rPr lang="en-US" sz="2200" b="1" dirty="0">
                    <a:solidFill>
                      <a:srgbClr val="FFFFFF"/>
                    </a:solidFill>
                    <a:latin typeface="Arial" pitchFamily="-112" charset="0"/>
                  </a:rPr>
                  <a:t>UCCD</a:t>
                </a: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4924648" y="3048000"/>
                <a:ext cx="1600200" cy="1524000"/>
              </a:xfrm>
              <a:prstGeom prst="ellipse">
                <a:avLst/>
              </a:prstGeom>
              <a:noFill/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07838" hangingPunct="1">
                  <a:lnSpc>
                    <a:spcPct val="90000"/>
                  </a:lnSpc>
                  <a:spcBef>
                    <a:spcPct val="50000"/>
                  </a:spcBef>
                  <a:buClr>
                    <a:srgbClr val="FFFF67"/>
                  </a:buClr>
                  <a:buSzPct val="75000"/>
                </a:pPr>
                <a:r>
                  <a:rPr lang="en-US" sz="2200" b="1" dirty="0">
                    <a:solidFill>
                      <a:srgbClr val="FFFFFF"/>
                    </a:solidFill>
                    <a:latin typeface="Arial" pitchFamily="-112" charset="0"/>
                  </a:rPr>
                  <a:t>UCC-CP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852137" y="1598482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07943" hangingPunct="1">
                <a:lnSpc>
                  <a:spcPct val="100000"/>
                </a:lnSpc>
                <a:buClrTx/>
                <a:buSzTx/>
              </a:pPr>
              <a:r>
                <a:rPr lang="en-US" sz="2200" b="1" dirty="0">
                  <a:solidFill>
                    <a:srgbClr val="FFFFFF"/>
                  </a:solidFill>
                </a:rPr>
                <a:t>User B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91919" y="6866393"/>
            <a:ext cx="3239630" cy="441047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pPr defTabSz="1007943" hangingPunct="1">
              <a:lnSpc>
                <a:spcPct val="100000"/>
              </a:lnSpc>
              <a:buClrTx/>
              <a:buSzTx/>
            </a:pPr>
            <a:r>
              <a:rPr lang="en-US" sz="2200" b="1" dirty="0">
                <a:solidFill>
                  <a:srgbClr val="FFFFFF"/>
                </a:solidFill>
              </a:rPr>
              <a:t>MUC = Multi User Chat</a:t>
            </a:r>
          </a:p>
        </p:txBody>
      </p:sp>
    </p:spTree>
    <p:extLst>
      <p:ext uri="{BB962C8B-B14F-4D97-AF65-F5344CB8AC3E}">
        <p14:creationId xmlns:p14="http://schemas.microsoft.com/office/powerpoint/2010/main" val="249484099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 animBg="1"/>
      <p:bldP spid="29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5627758"/>
            <a:ext cx="10080625" cy="83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/>
          <a:lstStyle/>
          <a:p>
            <a:pPr marL="629898" indent="-629898" algn="ctr" defTabSz="1007943" hangingPunct="1">
              <a:lnSpc>
                <a:spcPct val="90000"/>
              </a:lnSpc>
              <a:spcBef>
                <a:spcPct val="50000"/>
              </a:spcBef>
              <a:buClr>
                <a:srgbClr val="FFFF67"/>
              </a:buClr>
              <a:buSzPct val="75000"/>
            </a:pPr>
            <a:r>
              <a:rPr lang="en-US" sz="4000" b="1">
                <a:solidFill>
                  <a:srgbClr val="FFFF67"/>
                </a:solidFill>
              </a:rPr>
              <a:t>For the interconnected lifestyle</a:t>
            </a:r>
          </a:p>
        </p:txBody>
      </p:sp>
    </p:spTree>
    <p:extLst>
      <p:ext uri="{BB962C8B-B14F-4D97-AF65-F5344CB8AC3E}">
        <p14:creationId xmlns:p14="http://schemas.microsoft.com/office/powerpoint/2010/main" val="35867535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9832" y="1987916"/>
            <a:ext cx="8940767" cy="1231947"/>
          </a:xfrm>
        </p:spPr>
        <p:txBody>
          <a:bodyPr>
            <a:normAutofit fontScale="92500"/>
          </a:bodyPr>
          <a:lstStyle/>
          <a:p>
            <a:r>
              <a:rPr lang="en-US" sz="4900" dirty="0"/>
              <a:t>DLNA CVP-2 Overview for W3C</a:t>
            </a:r>
            <a:endParaRPr lang="en-US" sz="49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24058" y="2995871"/>
            <a:ext cx="8652536" cy="1231947"/>
          </a:xfrm>
        </p:spPr>
        <p:txBody>
          <a:bodyPr/>
          <a:lstStyle/>
          <a:p>
            <a:r>
              <a:rPr lang="en-US" sz="3000" dirty="0"/>
              <a:t>Premium </a:t>
            </a:r>
            <a:r>
              <a:rPr lang="en-US" sz="3000" dirty="0"/>
              <a:t>content </a:t>
            </a:r>
            <a:r>
              <a:rPr lang="en-US" sz="3000" dirty="0"/>
              <a:t>on any device, in any room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176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iP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86" y="1326779"/>
            <a:ext cx="1008063" cy="1445102"/>
          </a:xfrm>
          <a:prstGeom prst="rect">
            <a:avLst/>
          </a:prstGeom>
        </p:spPr>
      </p:pic>
      <p:pic>
        <p:nvPicPr>
          <p:cNvPr id="22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298" y="1442388"/>
            <a:ext cx="720045" cy="99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1857" y="195993"/>
            <a:ext cx="10080624" cy="671971"/>
          </a:xfrm>
          <a:effectLst/>
        </p:spPr>
        <p:txBody>
          <a:bodyPr vert="horz" lIns="112881" tIns="56441" rIns="112881" bIns="56441" rtlCol="0" anchor="b">
            <a:no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bg1">
                      <a:alpha val="15000"/>
                    </a:schemeClr>
                  </a:glow>
                </a:effectLst>
              </a:rPr>
              <a:t>DLNA CVP-</a:t>
            </a:r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bg1">
                      <a:alpha val="15000"/>
                    </a:schemeClr>
                  </a:glow>
                </a:effectLst>
              </a:rPr>
              <a:t>2 Guidelines and Test</a:t>
            </a:r>
            <a:endParaRPr lang="en-US" sz="4400" dirty="0">
              <a:solidFill>
                <a:schemeClr val="tx1">
                  <a:lumMod val="90000"/>
                  <a:lumOff val="10000"/>
                </a:schemeClr>
              </a:solidFill>
              <a:effectLst>
                <a:glow rad="63500">
                  <a:schemeClr val="bg1">
                    <a:alpha val="15000"/>
                  </a:schemeClr>
                </a:glow>
              </a:effectLst>
            </a:endParaRPr>
          </a:p>
        </p:txBody>
      </p:sp>
      <p:pic>
        <p:nvPicPr>
          <p:cNvPr id="20" name="Picture 4" descr="http://www.google.com/tv/images/sgt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7" y="1417103"/>
            <a:ext cx="2268141" cy="16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508" b="27005"/>
          <a:stretch/>
        </p:blipFill>
        <p:spPr>
          <a:xfrm>
            <a:off x="690115" y="4440973"/>
            <a:ext cx="1596099" cy="64556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840052" y="5276032"/>
            <a:ext cx="1764109" cy="575637"/>
          </a:xfrm>
          <a:prstGeom prst="rect">
            <a:avLst/>
          </a:prstGeom>
          <a:noFill/>
        </p:spPr>
        <p:txBody>
          <a:bodyPr wrap="square" lIns="112868" tIns="56435" rIns="112868" bIns="56435">
            <a:spAutoFit/>
          </a:bodyPr>
          <a:lstStyle/>
          <a:p>
            <a:pPr defTabSz="1128680" fontAlgn="auto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400" i="1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  <a:cs typeface="Arial" charset="0"/>
              </a:rPr>
              <a:t>Service Provider</a:t>
            </a:r>
          </a:p>
          <a:p>
            <a:pPr defTabSz="1128680" fontAlgn="auto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400" i="1" dirty="0">
                <a:solidFill>
                  <a:prstClr val="white">
                    <a:lumMod val="65000"/>
                  </a:prstClr>
                </a:solidFill>
                <a:ea typeface="ＭＳ Ｐゴシック" panose="020B0600070205080204" pitchFamily="34" charset="-128"/>
                <a:cs typeface="Arial" charset="0"/>
              </a:rPr>
              <a:t>Set Top Box/Gateway</a:t>
            </a:r>
          </a:p>
        </p:txBody>
      </p:sp>
      <p:pic>
        <p:nvPicPr>
          <p:cNvPr id="27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230" y="1444018"/>
            <a:ext cx="2256286" cy="111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 descr="cable_coax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380169">
            <a:off x="257060" y="4755814"/>
            <a:ext cx="280993" cy="50962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" name="Group 7"/>
          <p:cNvGrpSpPr>
            <a:grpSpLocks/>
          </p:cNvGrpSpPr>
          <p:nvPr/>
        </p:nvGrpSpPr>
        <p:grpSpPr bwMode="auto">
          <a:xfrm rot="5400000">
            <a:off x="326657" y="4198325"/>
            <a:ext cx="186738" cy="672041"/>
            <a:chOff x="4967" y="2503"/>
            <a:chExt cx="307" cy="873"/>
          </a:xfrm>
        </p:grpSpPr>
        <p:grpSp>
          <p:nvGrpSpPr>
            <p:cNvPr id="31" name="Group 8"/>
            <p:cNvGrpSpPr>
              <a:grpSpLocks/>
            </p:cNvGrpSpPr>
            <p:nvPr/>
          </p:nvGrpSpPr>
          <p:grpSpPr bwMode="auto">
            <a:xfrm rot="10800000" flipH="1" flipV="1">
              <a:off x="4967" y="2525"/>
              <a:ext cx="284" cy="851"/>
              <a:chOff x="5842" y="2470"/>
              <a:chExt cx="479" cy="1437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 rot="-483479">
                <a:off x="6104" y="3215"/>
                <a:ext cx="115" cy="41"/>
              </a:xfrm>
              <a:custGeom>
                <a:avLst/>
                <a:gdLst>
                  <a:gd name="T0" fmla="*/ 61 w 270"/>
                  <a:gd name="T1" fmla="*/ 41 h 82"/>
                  <a:gd name="T2" fmla="*/ 66 w 270"/>
                  <a:gd name="T3" fmla="*/ 40 h 82"/>
                  <a:gd name="T4" fmla="*/ 72 w 270"/>
                  <a:gd name="T5" fmla="*/ 40 h 82"/>
                  <a:gd name="T6" fmla="*/ 78 w 270"/>
                  <a:gd name="T7" fmla="*/ 39 h 82"/>
                  <a:gd name="T8" fmla="*/ 83 w 270"/>
                  <a:gd name="T9" fmla="*/ 38 h 82"/>
                  <a:gd name="T10" fmla="*/ 87 w 270"/>
                  <a:gd name="T11" fmla="*/ 37 h 82"/>
                  <a:gd name="T12" fmla="*/ 92 w 270"/>
                  <a:gd name="T13" fmla="*/ 36 h 82"/>
                  <a:gd name="T14" fmla="*/ 96 w 270"/>
                  <a:gd name="T15" fmla="*/ 35 h 82"/>
                  <a:gd name="T16" fmla="*/ 102 w 270"/>
                  <a:gd name="T17" fmla="*/ 33 h 82"/>
                  <a:gd name="T18" fmla="*/ 109 w 270"/>
                  <a:gd name="T19" fmla="*/ 30 h 82"/>
                  <a:gd name="T20" fmla="*/ 112 w 270"/>
                  <a:gd name="T21" fmla="*/ 26 h 82"/>
                  <a:gd name="T22" fmla="*/ 114 w 270"/>
                  <a:gd name="T23" fmla="*/ 22 h 82"/>
                  <a:gd name="T24" fmla="*/ 114 w 270"/>
                  <a:gd name="T25" fmla="*/ 18 h 82"/>
                  <a:gd name="T26" fmla="*/ 112 w 270"/>
                  <a:gd name="T27" fmla="*/ 13 h 82"/>
                  <a:gd name="T28" fmla="*/ 109 w 270"/>
                  <a:gd name="T29" fmla="*/ 10 h 82"/>
                  <a:gd name="T30" fmla="*/ 102 w 270"/>
                  <a:gd name="T31" fmla="*/ 7 h 82"/>
                  <a:gd name="T32" fmla="*/ 96 w 270"/>
                  <a:gd name="T33" fmla="*/ 4 h 82"/>
                  <a:gd name="T34" fmla="*/ 92 w 270"/>
                  <a:gd name="T35" fmla="*/ 3 h 82"/>
                  <a:gd name="T36" fmla="*/ 87 w 270"/>
                  <a:gd name="T37" fmla="*/ 2 h 82"/>
                  <a:gd name="T38" fmla="*/ 83 w 270"/>
                  <a:gd name="T39" fmla="*/ 1 h 82"/>
                  <a:gd name="T40" fmla="*/ 78 w 270"/>
                  <a:gd name="T41" fmla="*/ 0 h 82"/>
                  <a:gd name="T42" fmla="*/ 72 w 270"/>
                  <a:gd name="T43" fmla="*/ 0 h 82"/>
                  <a:gd name="T44" fmla="*/ 66 w 270"/>
                  <a:gd name="T45" fmla="*/ 0 h 82"/>
                  <a:gd name="T46" fmla="*/ 61 w 270"/>
                  <a:gd name="T47" fmla="*/ 0 h 82"/>
                  <a:gd name="T48" fmla="*/ 55 w 270"/>
                  <a:gd name="T49" fmla="*/ 0 h 82"/>
                  <a:gd name="T50" fmla="*/ 49 w 270"/>
                  <a:gd name="T51" fmla="*/ 0 h 82"/>
                  <a:gd name="T52" fmla="*/ 43 w 270"/>
                  <a:gd name="T53" fmla="*/ 0 h 82"/>
                  <a:gd name="T54" fmla="*/ 38 w 270"/>
                  <a:gd name="T55" fmla="*/ 0 h 82"/>
                  <a:gd name="T56" fmla="*/ 32 w 270"/>
                  <a:gd name="T57" fmla="*/ 1 h 82"/>
                  <a:gd name="T58" fmla="*/ 28 w 270"/>
                  <a:gd name="T59" fmla="*/ 2 h 82"/>
                  <a:gd name="T60" fmla="*/ 23 w 270"/>
                  <a:gd name="T61" fmla="*/ 3 h 82"/>
                  <a:gd name="T62" fmla="*/ 19 w 270"/>
                  <a:gd name="T63" fmla="*/ 4 h 82"/>
                  <a:gd name="T64" fmla="*/ 15 w 270"/>
                  <a:gd name="T65" fmla="*/ 6 h 82"/>
                  <a:gd name="T66" fmla="*/ 12 w 270"/>
                  <a:gd name="T67" fmla="*/ 7 h 82"/>
                  <a:gd name="T68" fmla="*/ 6 w 270"/>
                  <a:gd name="T69" fmla="*/ 10 h 82"/>
                  <a:gd name="T70" fmla="*/ 3 w 270"/>
                  <a:gd name="T71" fmla="*/ 13 h 82"/>
                  <a:gd name="T72" fmla="*/ 0 w 270"/>
                  <a:gd name="T73" fmla="*/ 18 h 82"/>
                  <a:gd name="T74" fmla="*/ 0 w 270"/>
                  <a:gd name="T75" fmla="*/ 22 h 82"/>
                  <a:gd name="T76" fmla="*/ 3 w 270"/>
                  <a:gd name="T77" fmla="*/ 26 h 82"/>
                  <a:gd name="T78" fmla="*/ 6 w 270"/>
                  <a:gd name="T79" fmla="*/ 30 h 82"/>
                  <a:gd name="T80" fmla="*/ 12 w 270"/>
                  <a:gd name="T81" fmla="*/ 32 h 82"/>
                  <a:gd name="T82" fmla="*/ 15 w 270"/>
                  <a:gd name="T83" fmla="*/ 33 h 82"/>
                  <a:gd name="T84" fmla="*/ 19 w 270"/>
                  <a:gd name="T85" fmla="*/ 35 h 82"/>
                  <a:gd name="T86" fmla="*/ 23 w 270"/>
                  <a:gd name="T87" fmla="*/ 36 h 82"/>
                  <a:gd name="T88" fmla="*/ 28 w 270"/>
                  <a:gd name="T89" fmla="*/ 37 h 82"/>
                  <a:gd name="T90" fmla="*/ 32 w 270"/>
                  <a:gd name="T91" fmla="*/ 38 h 82"/>
                  <a:gd name="T92" fmla="*/ 38 w 270"/>
                  <a:gd name="T93" fmla="*/ 39 h 82"/>
                  <a:gd name="T94" fmla="*/ 43 w 270"/>
                  <a:gd name="T95" fmla="*/ 40 h 82"/>
                  <a:gd name="T96" fmla="*/ 49 w 270"/>
                  <a:gd name="T97" fmla="*/ 40 h 82"/>
                  <a:gd name="T98" fmla="*/ 55 w 270"/>
                  <a:gd name="T99" fmla="*/ 41 h 82"/>
                  <a:gd name="T100" fmla="*/ 58 w 270"/>
                  <a:gd name="T101" fmla="*/ 41 h 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0" h="82">
                    <a:moveTo>
                      <a:pt x="137" y="82"/>
                    </a:moveTo>
                    <a:lnTo>
                      <a:pt x="143" y="82"/>
                    </a:lnTo>
                    <a:lnTo>
                      <a:pt x="150" y="82"/>
                    </a:lnTo>
                    <a:lnTo>
                      <a:pt x="156" y="80"/>
                    </a:lnTo>
                    <a:lnTo>
                      <a:pt x="164" y="80"/>
                    </a:lnTo>
                    <a:lnTo>
                      <a:pt x="169" y="80"/>
                    </a:lnTo>
                    <a:lnTo>
                      <a:pt x="175" y="78"/>
                    </a:lnTo>
                    <a:lnTo>
                      <a:pt x="183" y="78"/>
                    </a:lnTo>
                    <a:lnTo>
                      <a:pt x="188" y="78"/>
                    </a:lnTo>
                    <a:lnTo>
                      <a:pt x="194" y="76"/>
                    </a:lnTo>
                    <a:lnTo>
                      <a:pt x="200" y="74"/>
                    </a:lnTo>
                    <a:lnTo>
                      <a:pt x="205" y="74"/>
                    </a:lnTo>
                    <a:lnTo>
                      <a:pt x="211" y="74"/>
                    </a:lnTo>
                    <a:lnTo>
                      <a:pt x="217" y="72"/>
                    </a:lnTo>
                    <a:lnTo>
                      <a:pt x="221" y="70"/>
                    </a:lnTo>
                    <a:lnTo>
                      <a:pt x="226" y="70"/>
                    </a:lnTo>
                    <a:lnTo>
                      <a:pt x="230" y="70"/>
                    </a:lnTo>
                    <a:lnTo>
                      <a:pt x="240" y="66"/>
                    </a:lnTo>
                    <a:lnTo>
                      <a:pt x="247" y="63"/>
                    </a:lnTo>
                    <a:lnTo>
                      <a:pt x="255" y="59"/>
                    </a:lnTo>
                    <a:lnTo>
                      <a:pt x="261" y="57"/>
                    </a:lnTo>
                    <a:lnTo>
                      <a:pt x="264" y="51"/>
                    </a:lnTo>
                    <a:lnTo>
                      <a:pt x="268" y="47"/>
                    </a:lnTo>
                    <a:lnTo>
                      <a:pt x="268" y="44"/>
                    </a:lnTo>
                    <a:lnTo>
                      <a:pt x="270" y="40"/>
                    </a:lnTo>
                    <a:lnTo>
                      <a:pt x="268" y="36"/>
                    </a:lnTo>
                    <a:lnTo>
                      <a:pt x="268" y="30"/>
                    </a:lnTo>
                    <a:lnTo>
                      <a:pt x="264" y="26"/>
                    </a:lnTo>
                    <a:lnTo>
                      <a:pt x="261" y="25"/>
                    </a:lnTo>
                    <a:lnTo>
                      <a:pt x="255" y="19"/>
                    </a:lnTo>
                    <a:lnTo>
                      <a:pt x="247" y="17"/>
                    </a:lnTo>
                    <a:lnTo>
                      <a:pt x="240" y="13"/>
                    </a:lnTo>
                    <a:lnTo>
                      <a:pt x="230" y="11"/>
                    </a:lnTo>
                    <a:lnTo>
                      <a:pt x="226" y="7"/>
                    </a:lnTo>
                    <a:lnTo>
                      <a:pt x="221" y="7"/>
                    </a:lnTo>
                    <a:lnTo>
                      <a:pt x="217" y="6"/>
                    </a:lnTo>
                    <a:lnTo>
                      <a:pt x="211" y="6"/>
                    </a:lnTo>
                    <a:lnTo>
                      <a:pt x="205" y="4"/>
                    </a:lnTo>
                    <a:lnTo>
                      <a:pt x="200" y="4"/>
                    </a:lnTo>
                    <a:lnTo>
                      <a:pt x="194" y="2"/>
                    </a:lnTo>
                    <a:lnTo>
                      <a:pt x="188" y="2"/>
                    </a:lnTo>
                    <a:lnTo>
                      <a:pt x="183" y="0"/>
                    </a:lnTo>
                    <a:lnTo>
                      <a:pt x="175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6" y="0"/>
                    </a:lnTo>
                    <a:lnTo>
                      <a:pt x="150" y="0"/>
                    </a:lnTo>
                    <a:lnTo>
                      <a:pt x="143" y="0"/>
                    </a:lnTo>
                    <a:lnTo>
                      <a:pt x="137" y="0"/>
                    </a:lnTo>
                    <a:lnTo>
                      <a:pt x="129" y="0"/>
                    </a:lnTo>
                    <a:lnTo>
                      <a:pt x="122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1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4" y="2"/>
                    </a:lnTo>
                    <a:lnTo>
                      <a:pt x="76" y="2"/>
                    </a:lnTo>
                    <a:lnTo>
                      <a:pt x="71" y="4"/>
                    </a:lnTo>
                    <a:lnTo>
                      <a:pt x="65" y="4"/>
                    </a:lnTo>
                    <a:lnTo>
                      <a:pt x="61" y="6"/>
                    </a:lnTo>
                    <a:lnTo>
                      <a:pt x="55" y="6"/>
                    </a:lnTo>
                    <a:lnTo>
                      <a:pt x="50" y="7"/>
                    </a:lnTo>
                    <a:lnTo>
                      <a:pt x="44" y="7"/>
                    </a:lnTo>
                    <a:lnTo>
                      <a:pt x="40" y="11"/>
                    </a:lnTo>
                    <a:lnTo>
                      <a:pt x="36" y="11"/>
                    </a:lnTo>
                    <a:lnTo>
                      <a:pt x="31" y="13"/>
                    </a:lnTo>
                    <a:lnTo>
                      <a:pt x="27" y="13"/>
                    </a:lnTo>
                    <a:lnTo>
                      <a:pt x="23" y="17"/>
                    </a:lnTo>
                    <a:lnTo>
                      <a:pt x="15" y="19"/>
                    </a:lnTo>
                    <a:lnTo>
                      <a:pt x="12" y="25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4" y="47"/>
                    </a:lnTo>
                    <a:lnTo>
                      <a:pt x="6" y="51"/>
                    </a:lnTo>
                    <a:lnTo>
                      <a:pt x="12" y="57"/>
                    </a:lnTo>
                    <a:lnTo>
                      <a:pt x="15" y="59"/>
                    </a:lnTo>
                    <a:lnTo>
                      <a:pt x="23" y="63"/>
                    </a:lnTo>
                    <a:lnTo>
                      <a:pt x="27" y="63"/>
                    </a:lnTo>
                    <a:lnTo>
                      <a:pt x="31" y="66"/>
                    </a:lnTo>
                    <a:lnTo>
                      <a:pt x="36" y="66"/>
                    </a:lnTo>
                    <a:lnTo>
                      <a:pt x="40" y="70"/>
                    </a:lnTo>
                    <a:lnTo>
                      <a:pt x="44" y="70"/>
                    </a:lnTo>
                    <a:lnTo>
                      <a:pt x="50" y="70"/>
                    </a:lnTo>
                    <a:lnTo>
                      <a:pt x="55" y="72"/>
                    </a:lnTo>
                    <a:lnTo>
                      <a:pt x="61" y="74"/>
                    </a:lnTo>
                    <a:lnTo>
                      <a:pt x="65" y="74"/>
                    </a:lnTo>
                    <a:lnTo>
                      <a:pt x="71" y="74"/>
                    </a:lnTo>
                    <a:lnTo>
                      <a:pt x="76" y="76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95" y="78"/>
                    </a:lnTo>
                    <a:lnTo>
                      <a:pt x="101" y="80"/>
                    </a:lnTo>
                    <a:lnTo>
                      <a:pt x="109" y="80"/>
                    </a:lnTo>
                    <a:lnTo>
                      <a:pt x="116" y="80"/>
                    </a:lnTo>
                    <a:lnTo>
                      <a:pt x="122" y="82"/>
                    </a:lnTo>
                    <a:lnTo>
                      <a:pt x="129" y="82"/>
                    </a:lnTo>
                    <a:lnTo>
                      <a:pt x="137" y="8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6010" y="2786"/>
                <a:ext cx="149" cy="491"/>
              </a:xfrm>
              <a:custGeom>
                <a:avLst/>
                <a:gdLst>
                  <a:gd name="T0" fmla="*/ 0 w 299"/>
                  <a:gd name="T1" fmla="*/ 0 h 983"/>
                  <a:gd name="T2" fmla="*/ 137 w 299"/>
                  <a:gd name="T3" fmla="*/ 491 h 983"/>
                  <a:gd name="T4" fmla="*/ 149 w 299"/>
                  <a:gd name="T5" fmla="*/ 483 h 983"/>
                  <a:gd name="T6" fmla="*/ 17 w 299"/>
                  <a:gd name="T7" fmla="*/ 0 h 983"/>
                  <a:gd name="T8" fmla="*/ 0 w 299"/>
                  <a:gd name="T9" fmla="*/ 0 h 983"/>
                  <a:gd name="T10" fmla="*/ 0 w 299"/>
                  <a:gd name="T11" fmla="*/ 0 h 9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9" h="983">
                    <a:moveTo>
                      <a:pt x="0" y="0"/>
                    </a:moveTo>
                    <a:lnTo>
                      <a:pt x="274" y="983"/>
                    </a:lnTo>
                    <a:lnTo>
                      <a:pt x="299" y="966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1"/>
              <p:cNvSpPr>
                <a:spLocks/>
              </p:cNvSpPr>
              <p:nvPr/>
            </p:nvSpPr>
            <p:spPr bwMode="auto">
              <a:xfrm>
                <a:off x="5994" y="2903"/>
                <a:ext cx="165" cy="385"/>
              </a:xfrm>
              <a:custGeom>
                <a:avLst/>
                <a:gdLst>
                  <a:gd name="T0" fmla="*/ 13 w 329"/>
                  <a:gd name="T1" fmla="*/ 0 h 768"/>
                  <a:gd name="T2" fmla="*/ 165 w 329"/>
                  <a:gd name="T3" fmla="*/ 378 h 768"/>
                  <a:gd name="T4" fmla="*/ 152 w 329"/>
                  <a:gd name="T5" fmla="*/ 385 h 768"/>
                  <a:gd name="T6" fmla="*/ 0 w 329"/>
                  <a:gd name="T7" fmla="*/ 17 h 768"/>
                  <a:gd name="T8" fmla="*/ 13 w 329"/>
                  <a:gd name="T9" fmla="*/ 0 h 768"/>
                  <a:gd name="T10" fmla="*/ 13 w 329"/>
                  <a:gd name="T11" fmla="*/ 0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9" h="768">
                    <a:moveTo>
                      <a:pt x="25" y="0"/>
                    </a:moveTo>
                    <a:lnTo>
                      <a:pt x="329" y="755"/>
                    </a:lnTo>
                    <a:lnTo>
                      <a:pt x="304" y="768"/>
                    </a:lnTo>
                    <a:lnTo>
                      <a:pt x="0" y="34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>
                <a:off x="6165" y="2721"/>
                <a:ext cx="136" cy="590"/>
              </a:xfrm>
              <a:custGeom>
                <a:avLst/>
                <a:gdLst>
                  <a:gd name="T0" fmla="*/ 118 w 274"/>
                  <a:gd name="T1" fmla="*/ 1 h 1181"/>
                  <a:gd name="T2" fmla="*/ 0 w 274"/>
                  <a:gd name="T3" fmla="*/ 590 h 1181"/>
                  <a:gd name="T4" fmla="*/ 13 w 274"/>
                  <a:gd name="T5" fmla="*/ 585 h 1181"/>
                  <a:gd name="T6" fmla="*/ 136 w 274"/>
                  <a:gd name="T7" fmla="*/ 0 h 1181"/>
                  <a:gd name="T8" fmla="*/ 118 w 274"/>
                  <a:gd name="T9" fmla="*/ 1 h 1181"/>
                  <a:gd name="T10" fmla="*/ 118 w 274"/>
                  <a:gd name="T11" fmla="*/ 1 h 1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1181">
                    <a:moveTo>
                      <a:pt x="238" y="2"/>
                    </a:moveTo>
                    <a:lnTo>
                      <a:pt x="0" y="1181"/>
                    </a:lnTo>
                    <a:lnTo>
                      <a:pt x="27" y="1171"/>
                    </a:lnTo>
                    <a:lnTo>
                      <a:pt x="274" y="0"/>
                    </a:lnTo>
                    <a:lnTo>
                      <a:pt x="238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13"/>
              <p:cNvSpPr>
                <a:spLocks/>
              </p:cNvSpPr>
              <p:nvPr/>
            </p:nvSpPr>
            <p:spPr bwMode="auto">
              <a:xfrm>
                <a:off x="6162" y="2814"/>
                <a:ext cx="159" cy="501"/>
              </a:xfrm>
              <a:custGeom>
                <a:avLst/>
                <a:gdLst>
                  <a:gd name="T0" fmla="*/ 149 w 320"/>
                  <a:gd name="T1" fmla="*/ 0 h 1002"/>
                  <a:gd name="T2" fmla="*/ 0 w 320"/>
                  <a:gd name="T3" fmla="*/ 498 h 1002"/>
                  <a:gd name="T4" fmla="*/ 17 w 320"/>
                  <a:gd name="T5" fmla="*/ 501 h 1002"/>
                  <a:gd name="T6" fmla="*/ 159 w 320"/>
                  <a:gd name="T7" fmla="*/ 12 h 1002"/>
                  <a:gd name="T8" fmla="*/ 149 w 320"/>
                  <a:gd name="T9" fmla="*/ 0 h 1002"/>
                  <a:gd name="T10" fmla="*/ 149 w 320"/>
                  <a:gd name="T11" fmla="*/ 0 h 10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0" h="1002">
                    <a:moveTo>
                      <a:pt x="299" y="0"/>
                    </a:moveTo>
                    <a:lnTo>
                      <a:pt x="0" y="995"/>
                    </a:lnTo>
                    <a:lnTo>
                      <a:pt x="35" y="1002"/>
                    </a:lnTo>
                    <a:lnTo>
                      <a:pt x="320" y="23"/>
                    </a:lnTo>
                    <a:lnTo>
                      <a:pt x="29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6072" y="2655"/>
                <a:ext cx="106" cy="618"/>
              </a:xfrm>
              <a:custGeom>
                <a:avLst/>
                <a:gdLst>
                  <a:gd name="T0" fmla="*/ 0 w 211"/>
                  <a:gd name="T1" fmla="*/ 2 h 1236"/>
                  <a:gd name="T2" fmla="*/ 94 w 211"/>
                  <a:gd name="T3" fmla="*/ 616 h 1236"/>
                  <a:gd name="T4" fmla="*/ 106 w 211"/>
                  <a:gd name="T5" fmla="*/ 618 h 1236"/>
                  <a:gd name="T6" fmla="*/ 14 w 211"/>
                  <a:gd name="T7" fmla="*/ 0 h 1236"/>
                  <a:gd name="T8" fmla="*/ 0 w 211"/>
                  <a:gd name="T9" fmla="*/ 2 h 1236"/>
                  <a:gd name="T10" fmla="*/ 0 w 211"/>
                  <a:gd name="T11" fmla="*/ 2 h 1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" h="1236">
                    <a:moveTo>
                      <a:pt x="0" y="4"/>
                    </a:moveTo>
                    <a:lnTo>
                      <a:pt x="188" y="1232"/>
                    </a:lnTo>
                    <a:lnTo>
                      <a:pt x="211" y="1236"/>
                    </a:lnTo>
                    <a:lnTo>
                      <a:pt x="28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6024" y="2571"/>
                <a:ext cx="142" cy="698"/>
              </a:xfrm>
              <a:custGeom>
                <a:avLst/>
                <a:gdLst>
                  <a:gd name="T0" fmla="*/ 0 w 285"/>
                  <a:gd name="T1" fmla="*/ 5 h 1397"/>
                  <a:gd name="T2" fmla="*/ 122 w 285"/>
                  <a:gd name="T3" fmla="*/ 674 h 1397"/>
                  <a:gd name="T4" fmla="*/ 142 w 285"/>
                  <a:gd name="T5" fmla="*/ 698 h 1397"/>
                  <a:gd name="T6" fmla="*/ 15 w 285"/>
                  <a:gd name="T7" fmla="*/ 0 h 1397"/>
                  <a:gd name="T8" fmla="*/ 0 w 285"/>
                  <a:gd name="T9" fmla="*/ 5 h 1397"/>
                  <a:gd name="T10" fmla="*/ 0 w 285"/>
                  <a:gd name="T11" fmla="*/ 5 h 1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397">
                    <a:moveTo>
                      <a:pt x="0" y="11"/>
                    </a:moveTo>
                    <a:lnTo>
                      <a:pt x="245" y="1349"/>
                    </a:lnTo>
                    <a:lnTo>
                      <a:pt x="285" y="1397"/>
                    </a:lnTo>
                    <a:lnTo>
                      <a:pt x="30" y="0"/>
                    </a:lnTo>
                    <a:lnTo>
                      <a:pt x="0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>
                <a:off x="6117" y="2480"/>
                <a:ext cx="51" cy="760"/>
              </a:xfrm>
              <a:custGeom>
                <a:avLst/>
                <a:gdLst>
                  <a:gd name="T0" fmla="*/ 0 w 103"/>
                  <a:gd name="T1" fmla="*/ 1 h 1521"/>
                  <a:gd name="T2" fmla="*/ 37 w 103"/>
                  <a:gd name="T3" fmla="*/ 760 h 1521"/>
                  <a:gd name="T4" fmla="*/ 51 w 103"/>
                  <a:gd name="T5" fmla="*/ 756 h 1521"/>
                  <a:gd name="T6" fmla="*/ 14 w 103"/>
                  <a:gd name="T7" fmla="*/ 0 h 1521"/>
                  <a:gd name="T8" fmla="*/ 0 w 103"/>
                  <a:gd name="T9" fmla="*/ 1 h 1521"/>
                  <a:gd name="T10" fmla="*/ 0 w 103"/>
                  <a:gd name="T11" fmla="*/ 1 h 15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" h="1521">
                    <a:moveTo>
                      <a:pt x="0" y="2"/>
                    </a:moveTo>
                    <a:lnTo>
                      <a:pt x="74" y="1521"/>
                    </a:lnTo>
                    <a:lnTo>
                      <a:pt x="103" y="1512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6164" y="2470"/>
                <a:ext cx="107" cy="814"/>
              </a:xfrm>
              <a:custGeom>
                <a:avLst/>
                <a:gdLst>
                  <a:gd name="T0" fmla="*/ 87 w 215"/>
                  <a:gd name="T1" fmla="*/ 0 h 1627"/>
                  <a:gd name="T2" fmla="*/ 0 w 215"/>
                  <a:gd name="T3" fmla="*/ 814 h 1627"/>
                  <a:gd name="T4" fmla="*/ 16 w 215"/>
                  <a:gd name="T5" fmla="*/ 812 h 1627"/>
                  <a:gd name="T6" fmla="*/ 107 w 215"/>
                  <a:gd name="T7" fmla="*/ 0 h 1627"/>
                  <a:gd name="T8" fmla="*/ 87 w 215"/>
                  <a:gd name="T9" fmla="*/ 0 h 1627"/>
                  <a:gd name="T10" fmla="*/ 87 w 215"/>
                  <a:gd name="T11" fmla="*/ 0 h 16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5" h="1627">
                    <a:moveTo>
                      <a:pt x="175" y="0"/>
                    </a:moveTo>
                    <a:lnTo>
                      <a:pt x="0" y="1627"/>
                    </a:lnTo>
                    <a:lnTo>
                      <a:pt x="33" y="1624"/>
                    </a:lnTo>
                    <a:lnTo>
                      <a:pt x="215" y="0"/>
                    </a:lnTo>
                    <a:lnTo>
                      <a:pt x="17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>
                <a:off x="6161" y="2470"/>
                <a:ext cx="48" cy="848"/>
              </a:xfrm>
              <a:custGeom>
                <a:avLst/>
                <a:gdLst>
                  <a:gd name="T0" fmla="*/ 31 w 96"/>
                  <a:gd name="T1" fmla="*/ 1 h 1696"/>
                  <a:gd name="T2" fmla="*/ 0 w 96"/>
                  <a:gd name="T3" fmla="*/ 848 h 1696"/>
                  <a:gd name="T4" fmla="*/ 13 w 96"/>
                  <a:gd name="T5" fmla="*/ 848 h 1696"/>
                  <a:gd name="T6" fmla="*/ 48 w 96"/>
                  <a:gd name="T7" fmla="*/ 0 h 1696"/>
                  <a:gd name="T8" fmla="*/ 31 w 96"/>
                  <a:gd name="T9" fmla="*/ 1 h 1696"/>
                  <a:gd name="T10" fmla="*/ 31 w 96"/>
                  <a:gd name="T11" fmla="*/ 1 h 16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1696">
                    <a:moveTo>
                      <a:pt x="62" y="2"/>
                    </a:moveTo>
                    <a:lnTo>
                      <a:pt x="0" y="1696"/>
                    </a:lnTo>
                    <a:lnTo>
                      <a:pt x="26" y="1696"/>
                    </a:lnTo>
                    <a:lnTo>
                      <a:pt x="96" y="0"/>
                    </a:lnTo>
                    <a:lnTo>
                      <a:pt x="62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51" name="Group 19"/>
              <p:cNvGrpSpPr>
                <a:grpSpLocks/>
              </p:cNvGrpSpPr>
              <p:nvPr/>
            </p:nvGrpSpPr>
            <p:grpSpPr bwMode="auto">
              <a:xfrm>
                <a:off x="5842" y="3228"/>
                <a:ext cx="419" cy="679"/>
                <a:chOff x="5842" y="3228"/>
                <a:chExt cx="419" cy="679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5844" y="3233"/>
                  <a:ext cx="415" cy="674"/>
                </a:xfrm>
                <a:custGeom>
                  <a:avLst/>
                  <a:gdLst>
                    <a:gd name="T0" fmla="*/ 266 w 417"/>
                    <a:gd name="T1" fmla="*/ 14 h 675"/>
                    <a:gd name="T2" fmla="*/ 0 w 417"/>
                    <a:gd name="T3" fmla="*/ 588 h 675"/>
                    <a:gd name="T4" fmla="*/ 38 w 417"/>
                    <a:gd name="T5" fmla="*/ 675 h 675"/>
                    <a:gd name="T6" fmla="*/ 374 w 417"/>
                    <a:gd name="T7" fmla="*/ 0 h 675"/>
                    <a:gd name="T8" fmla="*/ 266 w 417"/>
                    <a:gd name="T9" fmla="*/ 1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7" h="675">
                      <a:moveTo>
                        <a:pt x="266" y="14"/>
                      </a:moveTo>
                      <a:cubicBezTo>
                        <a:pt x="353" y="491"/>
                        <a:pt x="66" y="561"/>
                        <a:pt x="0" y="588"/>
                      </a:cubicBezTo>
                      <a:cubicBezTo>
                        <a:pt x="36" y="585"/>
                        <a:pt x="50" y="674"/>
                        <a:pt x="38" y="675"/>
                      </a:cubicBezTo>
                      <a:cubicBezTo>
                        <a:pt x="113" y="639"/>
                        <a:pt x="417" y="584"/>
                        <a:pt x="374" y="0"/>
                      </a:cubicBezTo>
                      <a:cubicBezTo>
                        <a:pt x="348" y="30"/>
                        <a:pt x="312" y="33"/>
                        <a:pt x="266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1"/>
                    </a:gs>
                    <a:gs pos="50000">
                      <a:schemeClr val="tx1">
                        <a:gamma/>
                        <a:tint val="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868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en-US">
                    <a:solidFill>
                      <a:prstClr val="black"/>
                    </a:solidFill>
                    <a:latin typeface="Arial"/>
                    <a:ea typeface="ＭＳ Ｐゴシック" pitchFamily="34" charset="-128"/>
                    <a:cs typeface="+mn-cs"/>
                  </a:endParaRPr>
                </a:p>
              </p:txBody>
            </p:sp>
            <p:grpSp>
              <p:nvGrpSpPr>
                <p:cNvPr id="53" name="Group 21"/>
                <p:cNvGrpSpPr>
                  <a:grpSpLocks/>
                </p:cNvGrpSpPr>
                <p:nvPr/>
              </p:nvGrpSpPr>
              <p:grpSpPr bwMode="auto">
                <a:xfrm>
                  <a:off x="5842" y="3808"/>
                  <a:ext cx="46" cy="99"/>
                  <a:chOff x="5842" y="3808"/>
                  <a:chExt cx="46" cy="99"/>
                </a:xfrm>
              </p:grpSpPr>
              <p:sp>
                <p:nvSpPr>
                  <p:cNvPr id="54" name="Freeform 22"/>
                  <p:cNvSpPr>
                    <a:spLocks/>
                  </p:cNvSpPr>
                  <p:nvPr/>
                </p:nvSpPr>
                <p:spPr bwMode="auto">
                  <a:xfrm rot="3992047">
                    <a:off x="5816" y="3835"/>
                    <a:ext cx="99" cy="45"/>
                  </a:xfrm>
                  <a:custGeom>
                    <a:avLst/>
                    <a:gdLst>
                      <a:gd name="T0" fmla="*/ 52 w 270"/>
                      <a:gd name="T1" fmla="*/ 45 h 82"/>
                      <a:gd name="T2" fmla="*/ 57 w 270"/>
                      <a:gd name="T3" fmla="*/ 44 h 82"/>
                      <a:gd name="T4" fmla="*/ 62 w 270"/>
                      <a:gd name="T5" fmla="*/ 44 h 82"/>
                      <a:gd name="T6" fmla="*/ 67 w 270"/>
                      <a:gd name="T7" fmla="*/ 43 h 82"/>
                      <a:gd name="T8" fmla="*/ 71 w 270"/>
                      <a:gd name="T9" fmla="*/ 42 h 82"/>
                      <a:gd name="T10" fmla="*/ 75 w 270"/>
                      <a:gd name="T11" fmla="*/ 41 h 82"/>
                      <a:gd name="T12" fmla="*/ 80 w 270"/>
                      <a:gd name="T13" fmla="*/ 40 h 82"/>
                      <a:gd name="T14" fmla="*/ 83 w 270"/>
                      <a:gd name="T15" fmla="*/ 38 h 82"/>
                      <a:gd name="T16" fmla="*/ 88 w 270"/>
                      <a:gd name="T17" fmla="*/ 36 h 82"/>
                      <a:gd name="T18" fmla="*/ 94 w 270"/>
                      <a:gd name="T19" fmla="*/ 32 h 82"/>
                      <a:gd name="T20" fmla="*/ 97 w 270"/>
                      <a:gd name="T21" fmla="*/ 28 h 82"/>
                      <a:gd name="T22" fmla="*/ 98 w 270"/>
                      <a:gd name="T23" fmla="*/ 24 h 82"/>
                      <a:gd name="T24" fmla="*/ 98 w 270"/>
                      <a:gd name="T25" fmla="*/ 20 h 82"/>
                      <a:gd name="T26" fmla="*/ 97 w 270"/>
                      <a:gd name="T27" fmla="*/ 14 h 82"/>
                      <a:gd name="T28" fmla="*/ 94 w 270"/>
                      <a:gd name="T29" fmla="*/ 10 h 82"/>
                      <a:gd name="T30" fmla="*/ 88 w 270"/>
                      <a:gd name="T31" fmla="*/ 7 h 82"/>
                      <a:gd name="T32" fmla="*/ 83 w 270"/>
                      <a:gd name="T33" fmla="*/ 4 h 82"/>
                      <a:gd name="T34" fmla="*/ 80 w 270"/>
                      <a:gd name="T35" fmla="*/ 3 h 82"/>
                      <a:gd name="T36" fmla="*/ 75 w 270"/>
                      <a:gd name="T37" fmla="*/ 2 h 82"/>
                      <a:gd name="T38" fmla="*/ 71 w 270"/>
                      <a:gd name="T39" fmla="*/ 1 h 82"/>
                      <a:gd name="T40" fmla="*/ 67 w 270"/>
                      <a:gd name="T41" fmla="*/ 0 h 82"/>
                      <a:gd name="T42" fmla="*/ 62 w 270"/>
                      <a:gd name="T43" fmla="*/ 0 h 82"/>
                      <a:gd name="T44" fmla="*/ 57 w 270"/>
                      <a:gd name="T45" fmla="*/ 0 h 82"/>
                      <a:gd name="T46" fmla="*/ 52 w 270"/>
                      <a:gd name="T47" fmla="*/ 0 h 82"/>
                      <a:gd name="T48" fmla="*/ 47 w 270"/>
                      <a:gd name="T49" fmla="*/ 0 h 82"/>
                      <a:gd name="T50" fmla="*/ 43 w 270"/>
                      <a:gd name="T51" fmla="*/ 0 h 82"/>
                      <a:gd name="T52" fmla="*/ 37 w 270"/>
                      <a:gd name="T53" fmla="*/ 0 h 82"/>
                      <a:gd name="T54" fmla="*/ 33 w 270"/>
                      <a:gd name="T55" fmla="*/ 0 h 82"/>
                      <a:gd name="T56" fmla="*/ 28 w 270"/>
                      <a:gd name="T57" fmla="*/ 1 h 82"/>
                      <a:gd name="T58" fmla="*/ 24 w 270"/>
                      <a:gd name="T59" fmla="*/ 2 h 82"/>
                      <a:gd name="T60" fmla="*/ 20 w 270"/>
                      <a:gd name="T61" fmla="*/ 3 h 82"/>
                      <a:gd name="T62" fmla="*/ 16 w 270"/>
                      <a:gd name="T63" fmla="*/ 4 h 82"/>
                      <a:gd name="T64" fmla="*/ 13 w 270"/>
                      <a:gd name="T65" fmla="*/ 6 h 82"/>
                      <a:gd name="T66" fmla="*/ 10 w 270"/>
                      <a:gd name="T67" fmla="*/ 7 h 82"/>
                      <a:gd name="T68" fmla="*/ 6 w 270"/>
                      <a:gd name="T69" fmla="*/ 10 h 82"/>
                      <a:gd name="T70" fmla="*/ 2 w 270"/>
                      <a:gd name="T71" fmla="*/ 14 h 82"/>
                      <a:gd name="T72" fmla="*/ 0 w 270"/>
                      <a:gd name="T73" fmla="*/ 20 h 82"/>
                      <a:gd name="T74" fmla="*/ 0 w 270"/>
                      <a:gd name="T75" fmla="*/ 24 h 82"/>
                      <a:gd name="T76" fmla="*/ 2 w 270"/>
                      <a:gd name="T77" fmla="*/ 28 h 82"/>
                      <a:gd name="T78" fmla="*/ 6 w 270"/>
                      <a:gd name="T79" fmla="*/ 32 h 82"/>
                      <a:gd name="T80" fmla="*/ 10 w 270"/>
                      <a:gd name="T81" fmla="*/ 35 h 82"/>
                      <a:gd name="T82" fmla="*/ 13 w 270"/>
                      <a:gd name="T83" fmla="*/ 36 h 82"/>
                      <a:gd name="T84" fmla="*/ 16 w 270"/>
                      <a:gd name="T85" fmla="*/ 38 h 82"/>
                      <a:gd name="T86" fmla="*/ 20 w 270"/>
                      <a:gd name="T87" fmla="*/ 40 h 82"/>
                      <a:gd name="T88" fmla="*/ 24 w 270"/>
                      <a:gd name="T89" fmla="*/ 41 h 82"/>
                      <a:gd name="T90" fmla="*/ 28 w 270"/>
                      <a:gd name="T91" fmla="*/ 42 h 82"/>
                      <a:gd name="T92" fmla="*/ 33 w 270"/>
                      <a:gd name="T93" fmla="*/ 43 h 82"/>
                      <a:gd name="T94" fmla="*/ 37 w 270"/>
                      <a:gd name="T95" fmla="*/ 44 h 82"/>
                      <a:gd name="T96" fmla="*/ 43 w 270"/>
                      <a:gd name="T97" fmla="*/ 44 h 82"/>
                      <a:gd name="T98" fmla="*/ 47 w 270"/>
                      <a:gd name="T99" fmla="*/ 45 h 82"/>
                      <a:gd name="T100" fmla="*/ 50 w 270"/>
                      <a:gd name="T101" fmla="*/ 45 h 8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70" h="82">
                        <a:moveTo>
                          <a:pt x="137" y="82"/>
                        </a:moveTo>
                        <a:lnTo>
                          <a:pt x="143" y="82"/>
                        </a:lnTo>
                        <a:lnTo>
                          <a:pt x="150" y="82"/>
                        </a:lnTo>
                        <a:lnTo>
                          <a:pt x="156" y="80"/>
                        </a:lnTo>
                        <a:lnTo>
                          <a:pt x="164" y="80"/>
                        </a:lnTo>
                        <a:lnTo>
                          <a:pt x="169" y="80"/>
                        </a:lnTo>
                        <a:lnTo>
                          <a:pt x="175" y="78"/>
                        </a:lnTo>
                        <a:lnTo>
                          <a:pt x="183" y="78"/>
                        </a:lnTo>
                        <a:lnTo>
                          <a:pt x="188" y="78"/>
                        </a:lnTo>
                        <a:lnTo>
                          <a:pt x="194" y="76"/>
                        </a:lnTo>
                        <a:lnTo>
                          <a:pt x="200" y="74"/>
                        </a:lnTo>
                        <a:lnTo>
                          <a:pt x="205" y="74"/>
                        </a:lnTo>
                        <a:lnTo>
                          <a:pt x="211" y="74"/>
                        </a:lnTo>
                        <a:lnTo>
                          <a:pt x="217" y="72"/>
                        </a:lnTo>
                        <a:lnTo>
                          <a:pt x="221" y="70"/>
                        </a:lnTo>
                        <a:lnTo>
                          <a:pt x="226" y="70"/>
                        </a:lnTo>
                        <a:lnTo>
                          <a:pt x="230" y="70"/>
                        </a:lnTo>
                        <a:lnTo>
                          <a:pt x="240" y="66"/>
                        </a:lnTo>
                        <a:lnTo>
                          <a:pt x="247" y="63"/>
                        </a:lnTo>
                        <a:lnTo>
                          <a:pt x="255" y="59"/>
                        </a:lnTo>
                        <a:lnTo>
                          <a:pt x="261" y="57"/>
                        </a:lnTo>
                        <a:lnTo>
                          <a:pt x="264" y="51"/>
                        </a:lnTo>
                        <a:lnTo>
                          <a:pt x="268" y="47"/>
                        </a:lnTo>
                        <a:lnTo>
                          <a:pt x="268" y="44"/>
                        </a:lnTo>
                        <a:lnTo>
                          <a:pt x="270" y="40"/>
                        </a:lnTo>
                        <a:lnTo>
                          <a:pt x="268" y="36"/>
                        </a:lnTo>
                        <a:lnTo>
                          <a:pt x="268" y="30"/>
                        </a:lnTo>
                        <a:lnTo>
                          <a:pt x="264" y="26"/>
                        </a:lnTo>
                        <a:lnTo>
                          <a:pt x="261" y="25"/>
                        </a:lnTo>
                        <a:lnTo>
                          <a:pt x="255" y="19"/>
                        </a:lnTo>
                        <a:lnTo>
                          <a:pt x="247" y="17"/>
                        </a:lnTo>
                        <a:lnTo>
                          <a:pt x="240" y="13"/>
                        </a:lnTo>
                        <a:lnTo>
                          <a:pt x="230" y="11"/>
                        </a:lnTo>
                        <a:lnTo>
                          <a:pt x="226" y="7"/>
                        </a:lnTo>
                        <a:lnTo>
                          <a:pt x="221" y="7"/>
                        </a:lnTo>
                        <a:lnTo>
                          <a:pt x="217" y="6"/>
                        </a:lnTo>
                        <a:lnTo>
                          <a:pt x="211" y="6"/>
                        </a:lnTo>
                        <a:lnTo>
                          <a:pt x="205" y="4"/>
                        </a:lnTo>
                        <a:lnTo>
                          <a:pt x="200" y="4"/>
                        </a:lnTo>
                        <a:lnTo>
                          <a:pt x="194" y="2"/>
                        </a:lnTo>
                        <a:lnTo>
                          <a:pt x="188" y="2"/>
                        </a:lnTo>
                        <a:lnTo>
                          <a:pt x="183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4" y="0"/>
                        </a:lnTo>
                        <a:lnTo>
                          <a:pt x="156" y="0"/>
                        </a:lnTo>
                        <a:lnTo>
                          <a:pt x="150" y="0"/>
                        </a:lnTo>
                        <a:lnTo>
                          <a:pt x="143" y="0"/>
                        </a:lnTo>
                        <a:lnTo>
                          <a:pt x="137" y="0"/>
                        </a:lnTo>
                        <a:lnTo>
                          <a:pt x="129" y="0"/>
                        </a:lnTo>
                        <a:lnTo>
                          <a:pt x="122" y="0"/>
                        </a:lnTo>
                        <a:lnTo>
                          <a:pt x="116" y="0"/>
                        </a:lnTo>
                        <a:lnTo>
                          <a:pt x="109" y="0"/>
                        </a:lnTo>
                        <a:lnTo>
                          <a:pt x="101" y="0"/>
                        </a:lnTo>
                        <a:lnTo>
                          <a:pt x="95" y="0"/>
                        </a:lnTo>
                        <a:lnTo>
                          <a:pt x="90" y="0"/>
                        </a:lnTo>
                        <a:lnTo>
                          <a:pt x="84" y="2"/>
                        </a:lnTo>
                        <a:lnTo>
                          <a:pt x="76" y="2"/>
                        </a:lnTo>
                        <a:lnTo>
                          <a:pt x="71" y="4"/>
                        </a:lnTo>
                        <a:lnTo>
                          <a:pt x="65" y="4"/>
                        </a:lnTo>
                        <a:lnTo>
                          <a:pt x="61" y="6"/>
                        </a:lnTo>
                        <a:lnTo>
                          <a:pt x="55" y="6"/>
                        </a:lnTo>
                        <a:lnTo>
                          <a:pt x="50" y="7"/>
                        </a:lnTo>
                        <a:lnTo>
                          <a:pt x="44" y="7"/>
                        </a:lnTo>
                        <a:lnTo>
                          <a:pt x="40" y="11"/>
                        </a:lnTo>
                        <a:lnTo>
                          <a:pt x="36" y="11"/>
                        </a:lnTo>
                        <a:lnTo>
                          <a:pt x="31" y="13"/>
                        </a:lnTo>
                        <a:lnTo>
                          <a:pt x="27" y="13"/>
                        </a:lnTo>
                        <a:lnTo>
                          <a:pt x="23" y="17"/>
                        </a:lnTo>
                        <a:lnTo>
                          <a:pt x="15" y="19"/>
                        </a:lnTo>
                        <a:lnTo>
                          <a:pt x="12" y="25"/>
                        </a:lnTo>
                        <a:lnTo>
                          <a:pt x="6" y="26"/>
                        </a:lnTo>
                        <a:lnTo>
                          <a:pt x="4" y="30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4" y="47"/>
                        </a:lnTo>
                        <a:lnTo>
                          <a:pt x="6" y="51"/>
                        </a:lnTo>
                        <a:lnTo>
                          <a:pt x="12" y="57"/>
                        </a:lnTo>
                        <a:lnTo>
                          <a:pt x="15" y="59"/>
                        </a:lnTo>
                        <a:lnTo>
                          <a:pt x="23" y="63"/>
                        </a:lnTo>
                        <a:lnTo>
                          <a:pt x="27" y="63"/>
                        </a:lnTo>
                        <a:lnTo>
                          <a:pt x="31" y="66"/>
                        </a:lnTo>
                        <a:lnTo>
                          <a:pt x="36" y="66"/>
                        </a:lnTo>
                        <a:lnTo>
                          <a:pt x="40" y="70"/>
                        </a:lnTo>
                        <a:lnTo>
                          <a:pt x="44" y="70"/>
                        </a:lnTo>
                        <a:lnTo>
                          <a:pt x="50" y="70"/>
                        </a:lnTo>
                        <a:lnTo>
                          <a:pt x="55" y="72"/>
                        </a:lnTo>
                        <a:lnTo>
                          <a:pt x="61" y="74"/>
                        </a:lnTo>
                        <a:lnTo>
                          <a:pt x="65" y="74"/>
                        </a:lnTo>
                        <a:lnTo>
                          <a:pt x="71" y="74"/>
                        </a:lnTo>
                        <a:lnTo>
                          <a:pt x="76" y="76"/>
                        </a:lnTo>
                        <a:lnTo>
                          <a:pt x="84" y="78"/>
                        </a:lnTo>
                        <a:lnTo>
                          <a:pt x="90" y="78"/>
                        </a:lnTo>
                        <a:lnTo>
                          <a:pt x="95" y="78"/>
                        </a:lnTo>
                        <a:lnTo>
                          <a:pt x="101" y="80"/>
                        </a:lnTo>
                        <a:lnTo>
                          <a:pt x="109" y="80"/>
                        </a:lnTo>
                        <a:lnTo>
                          <a:pt x="116" y="80"/>
                        </a:lnTo>
                        <a:lnTo>
                          <a:pt x="122" y="82"/>
                        </a:lnTo>
                        <a:lnTo>
                          <a:pt x="129" y="82"/>
                        </a:lnTo>
                        <a:lnTo>
                          <a:pt x="137" y="8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112868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</a:pPr>
                    <a:endParaRPr lang="en-US">
                      <a:solidFill>
                        <a:prstClr val="black"/>
                      </a:solidFill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5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843" y="3822"/>
                    <a:ext cx="45" cy="72"/>
                    <a:chOff x="5841" y="3820"/>
                    <a:chExt cx="45" cy="72"/>
                  </a:xfrm>
                </p:grpSpPr>
                <p:sp>
                  <p:nvSpPr>
                    <p:cNvPr id="57" name="Oval 24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22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" name="Oval 25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6" y="3830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" name="Oval 26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33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" name="Oval 27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44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" name="Oval 28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6" y="3849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" name="Oval 29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0" y="3858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" name="Oval 30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8" y="3868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" name="Oval 31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0" y="3878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" name="Oval 32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2" y="388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" name="Oval 33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9" y="382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7" name="Oval 34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1" y="3836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8" name="Oval 35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6" y="3847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9" name="Oval 36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1" y="3856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Oval 37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4" y="386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" name="Oval 38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8" y="385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" name="Oval 39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1" y="383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3" name="Oval 40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1" y="385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41"/>
                  <p:cNvSpPr>
                    <a:spLocks/>
                  </p:cNvSpPr>
                  <p:nvPr/>
                </p:nvSpPr>
                <p:spPr bwMode="auto">
                  <a:xfrm rot="3992047">
                    <a:off x="5814" y="3839"/>
                    <a:ext cx="96" cy="39"/>
                  </a:xfrm>
                  <a:custGeom>
                    <a:avLst/>
                    <a:gdLst>
                      <a:gd name="T0" fmla="*/ 51 w 270"/>
                      <a:gd name="T1" fmla="*/ 39 h 82"/>
                      <a:gd name="T2" fmla="*/ 55 w 270"/>
                      <a:gd name="T3" fmla="*/ 38 h 82"/>
                      <a:gd name="T4" fmla="*/ 60 w 270"/>
                      <a:gd name="T5" fmla="*/ 38 h 82"/>
                      <a:gd name="T6" fmla="*/ 65 w 270"/>
                      <a:gd name="T7" fmla="*/ 37 h 82"/>
                      <a:gd name="T8" fmla="*/ 69 w 270"/>
                      <a:gd name="T9" fmla="*/ 36 h 82"/>
                      <a:gd name="T10" fmla="*/ 73 w 270"/>
                      <a:gd name="T11" fmla="*/ 35 h 82"/>
                      <a:gd name="T12" fmla="*/ 77 w 270"/>
                      <a:gd name="T13" fmla="*/ 34 h 82"/>
                      <a:gd name="T14" fmla="*/ 80 w 270"/>
                      <a:gd name="T15" fmla="*/ 33 h 82"/>
                      <a:gd name="T16" fmla="*/ 85 w 270"/>
                      <a:gd name="T17" fmla="*/ 31 h 82"/>
                      <a:gd name="T18" fmla="*/ 91 w 270"/>
                      <a:gd name="T19" fmla="*/ 28 h 82"/>
                      <a:gd name="T20" fmla="*/ 94 w 270"/>
                      <a:gd name="T21" fmla="*/ 24 h 82"/>
                      <a:gd name="T22" fmla="*/ 95 w 270"/>
                      <a:gd name="T23" fmla="*/ 21 h 82"/>
                      <a:gd name="T24" fmla="*/ 95 w 270"/>
                      <a:gd name="T25" fmla="*/ 17 h 82"/>
                      <a:gd name="T26" fmla="*/ 94 w 270"/>
                      <a:gd name="T27" fmla="*/ 12 h 82"/>
                      <a:gd name="T28" fmla="*/ 91 w 270"/>
                      <a:gd name="T29" fmla="*/ 9 h 82"/>
                      <a:gd name="T30" fmla="*/ 85 w 270"/>
                      <a:gd name="T31" fmla="*/ 6 h 82"/>
                      <a:gd name="T32" fmla="*/ 80 w 270"/>
                      <a:gd name="T33" fmla="*/ 3 h 82"/>
                      <a:gd name="T34" fmla="*/ 77 w 270"/>
                      <a:gd name="T35" fmla="*/ 3 h 82"/>
                      <a:gd name="T36" fmla="*/ 73 w 270"/>
                      <a:gd name="T37" fmla="*/ 2 h 82"/>
                      <a:gd name="T38" fmla="*/ 69 w 270"/>
                      <a:gd name="T39" fmla="*/ 1 h 82"/>
                      <a:gd name="T40" fmla="*/ 65 w 270"/>
                      <a:gd name="T41" fmla="*/ 0 h 82"/>
                      <a:gd name="T42" fmla="*/ 60 w 270"/>
                      <a:gd name="T43" fmla="*/ 0 h 82"/>
                      <a:gd name="T44" fmla="*/ 55 w 270"/>
                      <a:gd name="T45" fmla="*/ 0 h 82"/>
                      <a:gd name="T46" fmla="*/ 51 w 270"/>
                      <a:gd name="T47" fmla="*/ 0 h 82"/>
                      <a:gd name="T48" fmla="*/ 46 w 270"/>
                      <a:gd name="T49" fmla="*/ 0 h 82"/>
                      <a:gd name="T50" fmla="*/ 41 w 270"/>
                      <a:gd name="T51" fmla="*/ 0 h 82"/>
                      <a:gd name="T52" fmla="*/ 36 w 270"/>
                      <a:gd name="T53" fmla="*/ 0 h 82"/>
                      <a:gd name="T54" fmla="*/ 32 w 270"/>
                      <a:gd name="T55" fmla="*/ 0 h 82"/>
                      <a:gd name="T56" fmla="*/ 27 w 270"/>
                      <a:gd name="T57" fmla="*/ 1 h 82"/>
                      <a:gd name="T58" fmla="*/ 23 w 270"/>
                      <a:gd name="T59" fmla="*/ 2 h 82"/>
                      <a:gd name="T60" fmla="*/ 20 w 270"/>
                      <a:gd name="T61" fmla="*/ 3 h 82"/>
                      <a:gd name="T62" fmla="*/ 16 w 270"/>
                      <a:gd name="T63" fmla="*/ 3 h 82"/>
                      <a:gd name="T64" fmla="*/ 13 w 270"/>
                      <a:gd name="T65" fmla="*/ 5 h 82"/>
                      <a:gd name="T66" fmla="*/ 10 w 270"/>
                      <a:gd name="T67" fmla="*/ 6 h 82"/>
                      <a:gd name="T68" fmla="*/ 5 w 270"/>
                      <a:gd name="T69" fmla="*/ 9 h 82"/>
                      <a:gd name="T70" fmla="*/ 2 w 270"/>
                      <a:gd name="T71" fmla="*/ 12 h 82"/>
                      <a:gd name="T72" fmla="*/ 0 w 270"/>
                      <a:gd name="T73" fmla="*/ 17 h 82"/>
                      <a:gd name="T74" fmla="*/ 0 w 270"/>
                      <a:gd name="T75" fmla="*/ 21 h 82"/>
                      <a:gd name="T76" fmla="*/ 2 w 270"/>
                      <a:gd name="T77" fmla="*/ 24 h 82"/>
                      <a:gd name="T78" fmla="*/ 5 w 270"/>
                      <a:gd name="T79" fmla="*/ 28 h 82"/>
                      <a:gd name="T80" fmla="*/ 10 w 270"/>
                      <a:gd name="T81" fmla="*/ 30 h 82"/>
                      <a:gd name="T82" fmla="*/ 13 w 270"/>
                      <a:gd name="T83" fmla="*/ 31 h 82"/>
                      <a:gd name="T84" fmla="*/ 16 w 270"/>
                      <a:gd name="T85" fmla="*/ 33 h 82"/>
                      <a:gd name="T86" fmla="*/ 20 w 270"/>
                      <a:gd name="T87" fmla="*/ 34 h 82"/>
                      <a:gd name="T88" fmla="*/ 23 w 270"/>
                      <a:gd name="T89" fmla="*/ 35 h 82"/>
                      <a:gd name="T90" fmla="*/ 27 w 270"/>
                      <a:gd name="T91" fmla="*/ 36 h 82"/>
                      <a:gd name="T92" fmla="*/ 32 w 270"/>
                      <a:gd name="T93" fmla="*/ 37 h 82"/>
                      <a:gd name="T94" fmla="*/ 36 w 270"/>
                      <a:gd name="T95" fmla="*/ 38 h 82"/>
                      <a:gd name="T96" fmla="*/ 41 w 270"/>
                      <a:gd name="T97" fmla="*/ 38 h 82"/>
                      <a:gd name="T98" fmla="*/ 46 w 270"/>
                      <a:gd name="T99" fmla="*/ 39 h 82"/>
                      <a:gd name="T100" fmla="*/ 49 w 270"/>
                      <a:gd name="T101" fmla="*/ 39 h 8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70" h="82">
                        <a:moveTo>
                          <a:pt x="137" y="82"/>
                        </a:moveTo>
                        <a:lnTo>
                          <a:pt x="143" y="82"/>
                        </a:lnTo>
                        <a:lnTo>
                          <a:pt x="150" y="82"/>
                        </a:lnTo>
                        <a:lnTo>
                          <a:pt x="156" y="80"/>
                        </a:lnTo>
                        <a:lnTo>
                          <a:pt x="164" y="80"/>
                        </a:lnTo>
                        <a:lnTo>
                          <a:pt x="169" y="80"/>
                        </a:lnTo>
                        <a:lnTo>
                          <a:pt x="175" y="78"/>
                        </a:lnTo>
                        <a:lnTo>
                          <a:pt x="183" y="78"/>
                        </a:lnTo>
                        <a:lnTo>
                          <a:pt x="188" y="78"/>
                        </a:lnTo>
                        <a:lnTo>
                          <a:pt x="194" y="76"/>
                        </a:lnTo>
                        <a:lnTo>
                          <a:pt x="200" y="74"/>
                        </a:lnTo>
                        <a:lnTo>
                          <a:pt x="205" y="74"/>
                        </a:lnTo>
                        <a:lnTo>
                          <a:pt x="211" y="74"/>
                        </a:lnTo>
                        <a:lnTo>
                          <a:pt x="217" y="72"/>
                        </a:lnTo>
                        <a:lnTo>
                          <a:pt x="221" y="70"/>
                        </a:lnTo>
                        <a:lnTo>
                          <a:pt x="226" y="70"/>
                        </a:lnTo>
                        <a:lnTo>
                          <a:pt x="230" y="70"/>
                        </a:lnTo>
                        <a:lnTo>
                          <a:pt x="240" y="66"/>
                        </a:lnTo>
                        <a:lnTo>
                          <a:pt x="247" y="63"/>
                        </a:lnTo>
                        <a:lnTo>
                          <a:pt x="255" y="59"/>
                        </a:lnTo>
                        <a:lnTo>
                          <a:pt x="261" y="57"/>
                        </a:lnTo>
                        <a:lnTo>
                          <a:pt x="264" y="51"/>
                        </a:lnTo>
                        <a:lnTo>
                          <a:pt x="268" y="47"/>
                        </a:lnTo>
                        <a:lnTo>
                          <a:pt x="268" y="44"/>
                        </a:lnTo>
                        <a:lnTo>
                          <a:pt x="270" y="40"/>
                        </a:lnTo>
                        <a:lnTo>
                          <a:pt x="268" y="36"/>
                        </a:lnTo>
                        <a:lnTo>
                          <a:pt x="268" y="30"/>
                        </a:lnTo>
                        <a:lnTo>
                          <a:pt x="264" y="26"/>
                        </a:lnTo>
                        <a:lnTo>
                          <a:pt x="261" y="25"/>
                        </a:lnTo>
                        <a:lnTo>
                          <a:pt x="255" y="19"/>
                        </a:lnTo>
                        <a:lnTo>
                          <a:pt x="247" y="17"/>
                        </a:lnTo>
                        <a:lnTo>
                          <a:pt x="240" y="13"/>
                        </a:lnTo>
                        <a:lnTo>
                          <a:pt x="230" y="11"/>
                        </a:lnTo>
                        <a:lnTo>
                          <a:pt x="226" y="7"/>
                        </a:lnTo>
                        <a:lnTo>
                          <a:pt x="221" y="7"/>
                        </a:lnTo>
                        <a:lnTo>
                          <a:pt x="217" y="6"/>
                        </a:lnTo>
                        <a:lnTo>
                          <a:pt x="211" y="6"/>
                        </a:lnTo>
                        <a:lnTo>
                          <a:pt x="205" y="4"/>
                        </a:lnTo>
                        <a:lnTo>
                          <a:pt x="200" y="4"/>
                        </a:lnTo>
                        <a:lnTo>
                          <a:pt x="194" y="2"/>
                        </a:lnTo>
                        <a:lnTo>
                          <a:pt x="188" y="2"/>
                        </a:lnTo>
                        <a:lnTo>
                          <a:pt x="183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4" y="0"/>
                        </a:lnTo>
                        <a:lnTo>
                          <a:pt x="156" y="0"/>
                        </a:lnTo>
                        <a:lnTo>
                          <a:pt x="150" y="0"/>
                        </a:lnTo>
                        <a:lnTo>
                          <a:pt x="143" y="0"/>
                        </a:lnTo>
                        <a:lnTo>
                          <a:pt x="137" y="0"/>
                        </a:lnTo>
                        <a:lnTo>
                          <a:pt x="129" y="0"/>
                        </a:lnTo>
                        <a:lnTo>
                          <a:pt x="122" y="0"/>
                        </a:lnTo>
                        <a:lnTo>
                          <a:pt x="116" y="0"/>
                        </a:lnTo>
                        <a:lnTo>
                          <a:pt x="109" y="0"/>
                        </a:lnTo>
                        <a:lnTo>
                          <a:pt x="101" y="0"/>
                        </a:lnTo>
                        <a:lnTo>
                          <a:pt x="95" y="0"/>
                        </a:lnTo>
                        <a:lnTo>
                          <a:pt x="90" y="0"/>
                        </a:lnTo>
                        <a:lnTo>
                          <a:pt x="84" y="2"/>
                        </a:lnTo>
                        <a:lnTo>
                          <a:pt x="76" y="2"/>
                        </a:lnTo>
                        <a:lnTo>
                          <a:pt x="71" y="4"/>
                        </a:lnTo>
                        <a:lnTo>
                          <a:pt x="65" y="4"/>
                        </a:lnTo>
                        <a:lnTo>
                          <a:pt x="61" y="6"/>
                        </a:lnTo>
                        <a:lnTo>
                          <a:pt x="55" y="6"/>
                        </a:lnTo>
                        <a:lnTo>
                          <a:pt x="50" y="7"/>
                        </a:lnTo>
                        <a:lnTo>
                          <a:pt x="44" y="7"/>
                        </a:lnTo>
                        <a:lnTo>
                          <a:pt x="40" y="11"/>
                        </a:lnTo>
                        <a:lnTo>
                          <a:pt x="36" y="11"/>
                        </a:lnTo>
                        <a:lnTo>
                          <a:pt x="31" y="13"/>
                        </a:lnTo>
                        <a:lnTo>
                          <a:pt x="27" y="13"/>
                        </a:lnTo>
                        <a:lnTo>
                          <a:pt x="23" y="17"/>
                        </a:lnTo>
                        <a:lnTo>
                          <a:pt x="15" y="19"/>
                        </a:lnTo>
                        <a:lnTo>
                          <a:pt x="12" y="25"/>
                        </a:lnTo>
                        <a:lnTo>
                          <a:pt x="6" y="26"/>
                        </a:lnTo>
                        <a:lnTo>
                          <a:pt x="4" y="30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4" y="47"/>
                        </a:lnTo>
                        <a:lnTo>
                          <a:pt x="6" y="51"/>
                        </a:lnTo>
                        <a:lnTo>
                          <a:pt x="12" y="57"/>
                        </a:lnTo>
                        <a:lnTo>
                          <a:pt x="15" y="59"/>
                        </a:lnTo>
                        <a:lnTo>
                          <a:pt x="23" y="63"/>
                        </a:lnTo>
                        <a:lnTo>
                          <a:pt x="27" y="63"/>
                        </a:lnTo>
                        <a:lnTo>
                          <a:pt x="31" y="66"/>
                        </a:lnTo>
                        <a:lnTo>
                          <a:pt x="36" y="66"/>
                        </a:lnTo>
                        <a:lnTo>
                          <a:pt x="40" y="70"/>
                        </a:lnTo>
                        <a:lnTo>
                          <a:pt x="44" y="70"/>
                        </a:lnTo>
                        <a:lnTo>
                          <a:pt x="50" y="70"/>
                        </a:lnTo>
                        <a:lnTo>
                          <a:pt x="55" y="72"/>
                        </a:lnTo>
                        <a:lnTo>
                          <a:pt x="61" y="74"/>
                        </a:lnTo>
                        <a:lnTo>
                          <a:pt x="65" y="74"/>
                        </a:lnTo>
                        <a:lnTo>
                          <a:pt x="71" y="74"/>
                        </a:lnTo>
                        <a:lnTo>
                          <a:pt x="76" y="76"/>
                        </a:lnTo>
                        <a:lnTo>
                          <a:pt x="84" y="78"/>
                        </a:lnTo>
                        <a:lnTo>
                          <a:pt x="90" y="78"/>
                        </a:lnTo>
                        <a:lnTo>
                          <a:pt x="95" y="78"/>
                        </a:lnTo>
                        <a:lnTo>
                          <a:pt x="101" y="80"/>
                        </a:lnTo>
                        <a:lnTo>
                          <a:pt x="109" y="80"/>
                        </a:lnTo>
                        <a:lnTo>
                          <a:pt x="116" y="80"/>
                        </a:lnTo>
                        <a:lnTo>
                          <a:pt x="122" y="82"/>
                        </a:lnTo>
                        <a:lnTo>
                          <a:pt x="129" y="82"/>
                        </a:lnTo>
                        <a:lnTo>
                          <a:pt x="137" y="8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112868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</a:pPr>
                    <a:endParaRPr lang="en-US">
                      <a:solidFill>
                        <a:prstClr val="black"/>
                      </a:solidFill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2" name="Oval 42"/>
            <p:cNvSpPr>
              <a:spLocks noChangeArrowheads="1"/>
            </p:cNvSpPr>
            <p:nvPr/>
          </p:nvSpPr>
          <p:spPr bwMode="auto">
            <a:xfrm rot="-10358234" flipH="1" flipV="1">
              <a:off x="5190" y="2511"/>
              <a:ext cx="50" cy="3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Oval 43"/>
            <p:cNvSpPr>
              <a:spLocks noChangeArrowheads="1"/>
            </p:cNvSpPr>
            <p:nvPr/>
          </p:nvSpPr>
          <p:spPr bwMode="auto">
            <a:xfrm rot="-10358234" flipH="1" flipV="1">
              <a:off x="5211" y="2652"/>
              <a:ext cx="50" cy="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Oval 44"/>
            <p:cNvSpPr>
              <a:spLocks noChangeArrowheads="1"/>
            </p:cNvSpPr>
            <p:nvPr/>
          </p:nvSpPr>
          <p:spPr bwMode="auto">
            <a:xfrm rot="-9739944" flipH="1" flipV="1">
              <a:off x="5224" y="2704"/>
              <a:ext cx="50" cy="4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Oval 45"/>
            <p:cNvSpPr>
              <a:spLocks noChangeArrowheads="1"/>
            </p:cNvSpPr>
            <p:nvPr/>
          </p:nvSpPr>
          <p:spPr bwMode="auto">
            <a:xfrm rot="10800000" flipH="1" flipV="1">
              <a:off x="5154" y="2503"/>
              <a:ext cx="50" cy="3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Oval 46"/>
            <p:cNvSpPr>
              <a:spLocks noChangeArrowheads="1"/>
            </p:cNvSpPr>
            <p:nvPr/>
          </p:nvSpPr>
          <p:spPr bwMode="auto">
            <a:xfrm rot="10800000" flipH="1" flipV="1">
              <a:off x="5107" y="2518"/>
              <a:ext cx="50" cy="2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47"/>
            <p:cNvSpPr>
              <a:spLocks noChangeArrowheads="1"/>
            </p:cNvSpPr>
            <p:nvPr/>
          </p:nvSpPr>
          <p:spPr bwMode="auto">
            <a:xfrm rot="10257631" flipH="1" flipV="1">
              <a:off x="5051" y="2573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Oval 48"/>
            <p:cNvSpPr>
              <a:spLocks noChangeArrowheads="1"/>
            </p:cNvSpPr>
            <p:nvPr/>
          </p:nvSpPr>
          <p:spPr bwMode="auto">
            <a:xfrm rot="10489272" flipH="1" flipV="1">
              <a:off x="5081" y="2622"/>
              <a:ext cx="49" cy="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Oval 49"/>
            <p:cNvSpPr>
              <a:spLocks noChangeArrowheads="1"/>
            </p:cNvSpPr>
            <p:nvPr/>
          </p:nvSpPr>
          <p:spPr bwMode="auto">
            <a:xfrm rot="10028534" flipH="1" flipV="1">
              <a:off x="5045" y="2693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Oval 50"/>
            <p:cNvSpPr>
              <a:spLocks noChangeArrowheads="1"/>
            </p:cNvSpPr>
            <p:nvPr/>
          </p:nvSpPr>
          <p:spPr bwMode="auto">
            <a:xfrm rot="9529917" flipH="1" flipV="1">
              <a:off x="5035" y="2771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74" name="Picture 5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449" y="3880997"/>
            <a:ext cx="421349" cy="31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Phon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96" y="5347770"/>
            <a:ext cx="1260078" cy="1343942"/>
          </a:xfrm>
          <a:prstGeom prst="rect">
            <a:avLst/>
          </a:prstGeom>
        </p:spPr>
      </p:pic>
      <p:pic>
        <p:nvPicPr>
          <p:cNvPr id="77" name="Picture 29" descr="DLNA_icons_style3_v0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193113"/>
            <a:ext cx="1176073" cy="134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4" descr="DLNA_icons_style3_v0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54" y="3657007"/>
            <a:ext cx="1276583" cy="100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422" y="5571762"/>
            <a:ext cx="420026" cy="93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2" y="3769004"/>
            <a:ext cx="1092068" cy="67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198" y="1417104"/>
            <a:ext cx="840052" cy="8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528219" y="2761046"/>
            <a:ext cx="588036" cy="895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3696229" y="2985036"/>
            <a:ext cx="1344083" cy="1007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3696229" y="3545012"/>
            <a:ext cx="2520156" cy="895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696229" y="5140943"/>
            <a:ext cx="2604161" cy="475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TextBox 37890"/>
          <p:cNvSpPr txBox="1"/>
          <p:nvPr/>
        </p:nvSpPr>
        <p:spPr>
          <a:xfrm>
            <a:off x="3192198" y="2425063"/>
            <a:ext cx="924057" cy="344817"/>
          </a:xfrm>
          <a:prstGeom prst="rect">
            <a:avLst/>
          </a:prstGeom>
          <a:noFill/>
        </p:spPr>
        <p:txBody>
          <a:bodyPr wrap="square" lIns="112881" tIns="56441" rIns="112881" bIns="56441" rtlCol="0">
            <a:spAutoFit/>
          </a:bodyPr>
          <a:lstStyle/>
          <a:p>
            <a:pPr defTabSz="112868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500" dirty="0">
                <a:solidFill>
                  <a:srgbClr val="0C0C0C"/>
                </a:solidFill>
                <a:latin typeface="Arial"/>
                <a:ea typeface="+mn-ea"/>
                <a:cs typeface="+mn-cs"/>
              </a:rPr>
              <a:t>Laptop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956307" y="2700749"/>
            <a:ext cx="924057" cy="344817"/>
          </a:xfrm>
          <a:prstGeom prst="rect">
            <a:avLst/>
          </a:prstGeom>
          <a:noFill/>
        </p:spPr>
        <p:txBody>
          <a:bodyPr wrap="square" lIns="112881" tIns="56441" rIns="112881" bIns="56441" rtlCol="0">
            <a:spAutoFit/>
          </a:bodyPr>
          <a:lstStyle/>
          <a:p>
            <a:pPr defTabSz="112868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500" dirty="0">
                <a:solidFill>
                  <a:srgbClr val="0C0C0C"/>
                </a:solidFill>
                <a:latin typeface="Arial"/>
                <a:ea typeface="+mn-ea"/>
                <a:cs typeface="+mn-cs"/>
              </a:rPr>
              <a:t>Tablet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720418" y="3013037"/>
            <a:ext cx="1176073" cy="344817"/>
          </a:xfrm>
          <a:prstGeom prst="rect">
            <a:avLst/>
          </a:prstGeom>
          <a:noFill/>
        </p:spPr>
        <p:txBody>
          <a:bodyPr wrap="square" lIns="112881" tIns="56441" rIns="112881" bIns="56441" rtlCol="0">
            <a:spAutoFit/>
          </a:bodyPr>
          <a:lstStyle/>
          <a:p>
            <a:pPr defTabSz="112868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500" dirty="0">
                <a:solidFill>
                  <a:srgbClr val="0C0C0C"/>
                </a:solidFill>
                <a:latin typeface="Arial"/>
                <a:ea typeface="+mn-ea"/>
                <a:cs typeface="+mn-cs"/>
              </a:rPr>
              <a:t>Smart TV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392458" y="5293802"/>
            <a:ext cx="1512094" cy="344817"/>
          </a:xfrm>
          <a:prstGeom prst="rect">
            <a:avLst/>
          </a:prstGeom>
          <a:noFill/>
        </p:spPr>
        <p:txBody>
          <a:bodyPr wrap="square" lIns="112881" tIns="56441" rIns="112881" bIns="56441" rtlCol="0">
            <a:spAutoFit/>
          </a:bodyPr>
          <a:lstStyle/>
          <a:p>
            <a:pPr defTabSz="112868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500" dirty="0">
                <a:solidFill>
                  <a:srgbClr val="0C0C0C"/>
                </a:solidFill>
                <a:latin typeface="Arial"/>
                <a:ea typeface="+mn-ea"/>
                <a:cs typeface="+mn-cs"/>
              </a:rPr>
              <a:t>Game Console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552406" y="6579720"/>
            <a:ext cx="1512094" cy="344817"/>
          </a:xfrm>
          <a:prstGeom prst="rect">
            <a:avLst/>
          </a:prstGeom>
          <a:noFill/>
        </p:spPr>
        <p:txBody>
          <a:bodyPr wrap="square" lIns="112881" tIns="56441" rIns="112881" bIns="56441" rtlCol="0">
            <a:spAutoFit/>
          </a:bodyPr>
          <a:lstStyle/>
          <a:p>
            <a:pPr defTabSz="112868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500" dirty="0">
                <a:solidFill>
                  <a:srgbClr val="0C0C0C"/>
                </a:solidFill>
                <a:latin typeface="Arial"/>
                <a:ea typeface="+mn-ea"/>
                <a:cs typeface="+mn-cs"/>
              </a:rPr>
              <a:t>Smart Phone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3696229" y="4580967"/>
            <a:ext cx="2856177" cy="195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536281" y="6788499"/>
            <a:ext cx="1512094" cy="344817"/>
          </a:xfrm>
          <a:prstGeom prst="rect">
            <a:avLst/>
          </a:prstGeom>
          <a:noFill/>
        </p:spPr>
        <p:txBody>
          <a:bodyPr wrap="square" lIns="112881" tIns="56441" rIns="112881" bIns="56441" rtlCol="0">
            <a:spAutoFit/>
          </a:bodyPr>
          <a:lstStyle/>
          <a:p>
            <a:pPr defTabSz="112868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500" dirty="0">
                <a:solidFill>
                  <a:srgbClr val="0C0C0C"/>
                </a:solidFill>
                <a:latin typeface="Arial"/>
                <a:ea typeface="+mn-ea"/>
                <a:cs typeface="+mn-cs"/>
              </a:rPr>
              <a:t>Blu-Ray Player</a:t>
            </a:r>
          </a:p>
        </p:txBody>
      </p:sp>
      <p:cxnSp>
        <p:nvCxnSpPr>
          <p:cNvPr id="100" name="Straight Arrow Connector 99"/>
          <p:cNvCxnSpPr>
            <a:endCxn id="110" idx="1"/>
          </p:cNvCxnSpPr>
          <p:nvPr/>
        </p:nvCxnSpPr>
        <p:spPr>
          <a:xfrm>
            <a:off x="3612225" y="5560925"/>
            <a:ext cx="756047" cy="615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2352146" y="3545012"/>
            <a:ext cx="1260078" cy="1845584"/>
          </a:xfrm>
          <a:prstGeom prst="rect">
            <a:avLst/>
          </a:prstGeom>
        </p:spPr>
        <p:txBody>
          <a:bodyPr wrap="square" lIns="112868" tIns="56435" rIns="112868" bIns="56435">
            <a:spAutoFit/>
          </a:bodyPr>
          <a:lstStyle/>
          <a:p>
            <a:pPr defTabSz="112868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500" dirty="0">
                <a:solidFill>
                  <a:prstClr val="black"/>
                </a:solidFill>
                <a:latin typeface="Arial"/>
                <a:ea typeface="ＭＳ Ｐゴシック" pitchFamily="34" charset="-128"/>
                <a:cs typeface="+mn-cs"/>
              </a:rPr>
              <a:t>Wi-Fi</a:t>
            </a:r>
          </a:p>
          <a:p>
            <a:pPr defTabSz="112868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500" dirty="0">
                <a:solidFill>
                  <a:prstClr val="black"/>
                </a:solidFill>
                <a:latin typeface="Arial"/>
                <a:ea typeface="ＭＳ Ｐゴシック" pitchFamily="34" charset="-128"/>
                <a:cs typeface="+mn-cs"/>
              </a:rPr>
              <a:t>Ethernet</a:t>
            </a:r>
          </a:p>
          <a:p>
            <a:pPr defTabSz="112868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500" dirty="0" err="1">
                <a:solidFill>
                  <a:prstClr val="black"/>
                </a:solidFill>
                <a:latin typeface="Arial"/>
                <a:ea typeface="ＭＳ Ｐゴシック" pitchFamily="34" charset="-128"/>
                <a:cs typeface="+mn-cs"/>
              </a:rPr>
              <a:t>MoCA</a:t>
            </a:r>
            <a:endParaRPr lang="en-US" sz="1500" dirty="0">
              <a:solidFill>
                <a:prstClr val="black"/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defTabSz="112868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500" dirty="0" err="1">
                <a:solidFill>
                  <a:prstClr val="black"/>
                </a:solidFill>
                <a:latin typeface="Arial"/>
                <a:ea typeface="ＭＳ Ｐゴシック" pitchFamily="34" charset="-128"/>
                <a:cs typeface="+mn-cs"/>
              </a:rPr>
              <a:t>HomePlug</a:t>
            </a:r>
            <a:r>
              <a:rPr lang="en-US" sz="1500" dirty="0">
                <a:solidFill>
                  <a:prstClr val="black"/>
                </a:solidFill>
                <a:latin typeface="Arial"/>
                <a:ea typeface="ＭＳ Ｐゴシック" pitchFamily="34" charset="-128"/>
                <a:cs typeface="+mn-cs"/>
              </a:rPr>
              <a:t> AV</a:t>
            </a:r>
          </a:p>
          <a:p>
            <a:pPr defTabSz="112868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500" dirty="0">
                <a:solidFill>
                  <a:prstClr val="black"/>
                </a:solidFill>
                <a:latin typeface="Arial"/>
                <a:ea typeface="ＭＳ Ｐゴシック" pitchFamily="34" charset="-128"/>
                <a:cs typeface="+mn-cs"/>
              </a:rPr>
              <a:t>HD-PLC </a:t>
            </a:r>
          </a:p>
          <a:p>
            <a:pPr defTabSz="112868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500" dirty="0">
                <a:solidFill>
                  <a:prstClr val="black"/>
                </a:solidFill>
                <a:latin typeface="Arial"/>
                <a:ea typeface="ＭＳ Ｐゴシック" pitchFamily="34" charset="-128"/>
                <a:cs typeface="+mn-cs"/>
              </a:rPr>
              <a:t>HPNA </a:t>
            </a:r>
          </a:p>
          <a:p>
            <a:pPr defTabSz="112868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500" dirty="0">
                <a:solidFill>
                  <a:prstClr val="black"/>
                </a:solidFill>
                <a:latin typeface="Arial"/>
                <a:ea typeface="ＭＳ Ｐゴシック" pitchFamily="34" charset="-128"/>
                <a:cs typeface="+mn-cs"/>
              </a:rPr>
              <a:t>Wi-Fi Direct</a:t>
            </a:r>
          </a:p>
        </p:txBody>
      </p:sp>
      <p:pic>
        <p:nvPicPr>
          <p:cNvPr id="109" name="Picture 32" descr="SettopBox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47" y="6568882"/>
            <a:ext cx="1248302" cy="27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4" descr="DLNA_icons_style3_v0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72" y="5672920"/>
            <a:ext cx="1276583" cy="100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780" y="5784916"/>
            <a:ext cx="1092068" cy="67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9" descr="PS-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523">
            <a:off x="7440489" y="4451803"/>
            <a:ext cx="937138" cy="8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24" descr="DLNA_icons_style3_v0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50" y="3607354"/>
            <a:ext cx="1276583" cy="100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458" y="3719350"/>
            <a:ext cx="1092068" cy="67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Subtitle 3"/>
          <p:cNvSpPr txBox="1">
            <a:spLocks/>
          </p:cNvSpPr>
          <p:nvPr/>
        </p:nvSpPr>
        <p:spPr>
          <a:xfrm>
            <a:off x="84005" y="979959"/>
            <a:ext cx="9996620" cy="447981"/>
          </a:xfrm>
          <a:prstGeom prst="rect">
            <a:avLst/>
          </a:prstGeom>
          <a:effectLst/>
        </p:spPr>
        <p:txBody>
          <a:bodyPr vert="horz" lIns="112881" tIns="56441" rIns="112881" bIns="56441" rtlCol="0" anchor="ctr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200" b="1" i="0" spc="0" baseline="0">
                <a:solidFill>
                  <a:schemeClr val="accent1"/>
                </a:solidFill>
                <a:effectLst>
                  <a:glow rad="508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400"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1128680" fontAlgn="auto" hangingPunct="1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500" dirty="0">
                <a:solidFill>
                  <a:srgbClr val="2C75B2"/>
                </a:solidFill>
                <a:effectLst>
                  <a:glow rad="50800">
                    <a:prstClr val="white">
                      <a:alpha val="15000"/>
                    </a:prstClr>
                  </a:glow>
                </a:effectLst>
                <a:ea typeface="+mn-ea"/>
                <a:cs typeface="+mn-cs"/>
              </a:rPr>
              <a:t>Premium content on any device, in any room with consistent service provider UI</a:t>
            </a:r>
          </a:p>
        </p:txBody>
      </p:sp>
      <p:sp>
        <p:nvSpPr>
          <p:cNvPr id="8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44474" y="6691712"/>
            <a:ext cx="2352146" cy="40248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C0C0C">
                    <a:tint val="75000"/>
                  </a:srgbClr>
                </a:solidFill>
              </a:rPr>
              <a:t>Slide </a:t>
            </a:r>
            <a:fld id="{E4359386-05E0-4F47-AE78-12F821A00290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 algn="r"/>
              <a:t>18</a:t>
            </a:fld>
            <a:endParaRPr lang="en-US" dirty="0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3FEAD-031A-4AF2-8C32-8365DA39C2B8}" type="slidenum">
              <a:rPr lang="en-US" smtClean="0">
                <a:solidFill>
                  <a:srgbClr val="0C0C0C">
                    <a:tint val="75000"/>
                  </a:srgbClr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C0C0C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" y="1539934"/>
            <a:ext cx="6048375" cy="548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857" y="195993"/>
            <a:ext cx="10080624" cy="671971"/>
          </a:xfrm>
          <a:prstGeom prst="rect">
            <a:avLst/>
          </a:prstGeom>
          <a:effectLst/>
        </p:spPr>
        <p:txBody>
          <a:bodyPr vert="horz" lIns="112881" tIns="56441" rIns="112881" bIns="56441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-15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4400" dirty="0">
                <a:solidFill>
                  <a:srgbClr val="0C0C0C">
                    <a:lumMod val="90000"/>
                    <a:lumOff val="10000"/>
                  </a:srgbClr>
                </a:solidFill>
                <a:effectLst>
                  <a:glow rad="63500">
                    <a:prstClr val="white">
                      <a:alpha val="15000"/>
                    </a:prstClr>
                  </a:glow>
                </a:effectLst>
              </a:rPr>
              <a:t>DLNA CVP-2 Guidelines and Certification</a:t>
            </a: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84005" y="755967"/>
            <a:ext cx="9996620" cy="447981"/>
          </a:xfrm>
          <a:prstGeom prst="rect">
            <a:avLst/>
          </a:prstGeom>
          <a:effectLst/>
        </p:spPr>
        <p:txBody>
          <a:bodyPr vert="horz" lIns="112881" tIns="56441" rIns="112881" bIns="56441" rtlCol="0" anchor="ctr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200" b="1" i="0" spc="0" baseline="0">
                <a:solidFill>
                  <a:schemeClr val="accent1"/>
                </a:solidFill>
                <a:effectLst>
                  <a:glow rad="508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400"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1128680" fontAlgn="auto" hangingPunct="1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500" dirty="0">
                <a:solidFill>
                  <a:srgbClr val="2C75B2"/>
                </a:solidFill>
                <a:effectLst>
                  <a:glow rad="50800">
                    <a:prstClr val="white">
                      <a:alpha val="15000"/>
                    </a:prstClr>
                  </a:glow>
                </a:effectLst>
                <a:ea typeface="+mn-ea"/>
                <a:cs typeface="+mn-cs"/>
              </a:rPr>
              <a:t>Multi-Industry Effort in DLNA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00391" y="4227818"/>
            <a:ext cx="3943306" cy="2687884"/>
          </a:xfrm>
          <a:prstGeom prst="rect">
            <a:avLst/>
          </a:prstGeom>
          <a:effectLst/>
        </p:spPr>
        <p:txBody>
          <a:bodyPr vert="horz" lIns="112881" tIns="56441" rIns="112881" bIns="56441" rtlCol="0" anchor="ctr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1100" b="0" i="0" spc="0" baseline="0">
                <a:effectLst>
                  <a:glow rad="508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400"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1128680" fontAlgn="auto" hangingPunct="1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200" b="1" dirty="0">
                <a:solidFill>
                  <a:srgbClr val="0C0C0C"/>
                </a:solidFill>
                <a:effectLst>
                  <a:glow rad="50800">
                    <a:prstClr val="white">
                      <a:alpha val="15000"/>
                    </a:prstClr>
                  </a:glow>
                </a:effectLst>
                <a:ea typeface="+mn-ea"/>
                <a:cs typeface="+mn-cs"/>
              </a:rPr>
              <a:t>Status:</a:t>
            </a:r>
          </a:p>
          <a:p>
            <a:pPr marL="211651" indent="-211651" defTabSz="1128680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2200" dirty="0">
                <a:solidFill>
                  <a:srgbClr val="0C0C0C"/>
                </a:solidFill>
                <a:effectLst>
                  <a:glow rad="50800">
                    <a:prstClr val="white">
                      <a:alpha val="15000"/>
                    </a:prstClr>
                  </a:glow>
                </a:effectLst>
                <a:ea typeface="+mn-ea"/>
                <a:cs typeface="+mn-cs"/>
              </a:rPr>
              <a:t>Technical Specifications to be published in March 2014</a:t>
            </a:r>
          </a:p>
          <a:p>
            <a:pPr marL="211651" indent="-211651" defTabSz="1128680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sz="2200" dirty="0">
                <a:solidFill>
                  <a:srgbClr val="0C0C0C"/>
                </a:solidFill>
                <a:effectLst>
                  <a:glow rad="50800">
                    <a:prstClr val="white">
                      <a:alpha val="15000"/>
                    </a:prstClr>
                  </a:glow>
                </a:effectLst>
                <a:ea typeface="+mn-ea"/>
                <a:cs typeface="+mn-cs"/>
              </a:rPr>
              <a:t>Certification launch scheduled for end of September 2014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89" y="3555847"/>
            <a:ext cx="1201352" cy="7308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91" y="2659888"/>
            <a:ext cx="1009663" cy="603603"/>
          </a:xfrm>
          <a:prstGeom prst="rect">
            <a:avLst/>
          </a:prstGeom>
        </p:spPr>
      </p:pic>
      <p:pic>
        <p:nvPicPr>
          <p:cNvPr id="11" name="Picture 2" descr="C:\Users\ddeand001\Pictures\Comcast_S_COLOR_BL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03" y="2659886"/>
            <a:ext cx="1238778" cy="5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480" y="1763924"/>
            <a:ext cx="1428089" cy="5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2718767"/>
            <a:ext cx="840052" cy="67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03" y="3443854"/>
            <a:ext cx="1308326" cy="73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"/>
          <a:stretch/>
        </p:blipFill>
        <p:spPr bwMode="auto">
          <a:xfrm>
            <a:off x="6468402" y="1763926"/>
            <a:ext cx="1092068" cy="7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300390" y="1109102"/>
            <a:ext cx="2561939" cy="390983"/>
          </a:xfrm>
          <a:prstGeom prst="rect">
            <a:avLst/>
          </a:prstGeom>
        </p:spPr>
        <p:txBody>
          <a:bodyPr wrap="none" lIns="112881" tIns="56441" rIns="112881" bIns="56441">
            <a:spAutoFit/>
          </a:bodyPr>
          <a:lstStyle/>
          <a:p>
            <a:pPr defTabSz="112868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b="1" dirty="0" smtClean="0">
                <a:solidFill>
                  <a:srgbClr val="0C0C0C"/>
                </a:solidFill>
                <a:latin typeface="Arial"/>
                <a:ea typeface="+mn-ea"/>
                <a:cs typeface="+mn-cs"/>
              </a:rPr>
              <a:t>Development Led by:</a:t>
            </a:r>
            <a:endParaRPr lang="en-US" b="1" dirty="0">
              <a:solidFill>
                <a:srgbClr val="0C0C0C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2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Panel: W3C and SDO alignment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Moderator:</a:t>
            </a:r>
          </a:p>
          <a:p>
            <a:pPr lvl="1"/>
            <a:r>
              <a:rPr lang="it-IT" dirty="0" smtClean="0"/>
              <a:t>Giuseppe Pascale, Opera Software</a:t>
            </a:r>
          </a:p>
          <a:p>
            <a:r>
              <a:rPr lang="sv-SE" dirty="0" smtClean="0"/>
              <a:t>Panelists</a:t>
            </a:r>
            <a:endParaRPr lang="sv-SE" dirty="0"/>
          </a:p>
          <a:p>
            <a:pPr lvl="1"/>
            <a:r>
              <a:rPr lang="sv-SE" dirty="0"/>
              <a:t>EBU: Jean-Pierre Evain (</a:t>
            </a:r>
            <a:r>
              <a:rPr lang="sv-SE" i="1" dirty="0"/>
              <a:t>EBU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HbbTV/OIPF: Jon Piesing (</a:t>
            </a:r>
            <a:r>
              <a:rPr lang="sv-SE" i="1" dirty="0"/>
              <a:t>TP Vision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IPTV Forum Japan: Kinji Matsumura (</a:t>
            </a:r>
            <a:r>
              <a:rPr lang="sv-SE" i="1" dirty="0"/>
              <a:t>NHK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UPnP/DLNA: Clarke Stevens (</a:t>
            </a:r>
            <a:r>
              <a:rPr lang="sv-SE" i="1" dirty="0"/>
              <a:t>CableLabs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W3C: Philipp Hoschka (</a:t>
            </a:r>
            <a:r>
              <a:rPr lang="sv-SE" i="1" dirty="0"/>
              <a:t>W3C</a:t>
            </a:r>
            <a:r>
              <a:rPr lang="sv-SE" dirty="0"/>
              <a:t>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6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4009" y="195992"/>
            <a:ext cx="9818109" cy="117594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DLNA CVP-2 </a:t>
            </a:r>
            <a:r>
              <a:rPr lang="en-US" dirty="0" smtClean="0">
                <a:latin typeface="Arial" charset="0"/>
                <a:cs typeface="Arial" charset="0"/>
              </a:rPr>
              <a:t>Specification Features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2017" y="1427938"/>
            <a:ext cx="9576594" cy="515177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Baseline: CVP-1 Features: DMP+DMR, DTCP-IP Link Protection, HTTP Transport w/ Trick Modes, Priority-Based </a:t>
            </a:r>
            <a:r>
              <a:rPr lang="en-US" dirty="0" err="1"/>
              <a:t>QoS</a:t>
            </a:r>
            <a:r>
              <a:rPr lang="en-US" dirty="0"/>
              <a:t>, MPEG-2 &amp; AVC Video in MPEG-</a:t>
            </a:r>
            <a:r>
              <a:rPr lang="en-US" dirty="0" smtClean="0"/>
              <a:t>TS</a:t>
            </a:r>
          </a:p>
          <a:p>
            <a:r>
              <a:rPr lang="en-US" dirty="0" smtClean="0"/>
              <a:t>HTML5 RUI</a:t>
            </a:r>
          </a:p>
          <a:p>
            <a:pPr marL="987595" lvl="2" indent="-423254"/>
            <a:r>
              <a:rPr lang="en-US" sz="2500" dirty="0"/>
              <a:t>Includes mapping for MSO TV services (closed captions, </a:t>
            </a:r>
            <a:r>
              <a:rPr lang="en-US" sz="2500" dirty="0"/>
              <a:t>Ad-</a:t>
            </a:r>
            <a:r>
              <a:rPr lang="en-US" sz="2500" dirty="0"/>
              <a:t>Insertion, SAP, etc.) signaling </a:t>
            </a:r>
            <a:r>
              <a:rPr lang="en-US" sz="2500" dirty="0"/>
              <a:t>in MPEG2-</a:t>
            </a:r>
            <a:r>
              <a:rPr lang="en-US" sz="2500" dirty="0"/>
              <a:t>TS</a:t>
            </a:r>
            <a:endParaRPr lang="en-US" sz="2800" dirty="0"/>
          </a:p>
          <a:p>
            <a:r>
              <a:rPr lang="en-US" dirty="0" smtClean="0"/>
              <a:t>Authentication of DLNA Certification (using DTCP-IP keys)</a:t>
            </a:r>
          </a:p>
          <a:p>
            <a:r>
              <a:rPr lang="en-US" dirty="0" smtClean="0"/>
              <a:t>Diagnostics </a:t>
            </a:r>
          </a:p>
          <a:p>
            <a:r>
              <a:rPr lang="en-US" dirty="0"/>
              <a:t>Networked Devices Power </a:t>
            </a:r>
            <a:r>
              <a:rPr lang="en-US" dirty="0" smtClean="0"/>
              <a:t>Save (Low Power)</a:t>
            </a:r>
          </a:p>
          <a:p>
            <a:r>
              <a:rPr lang="en-US" dirty="0" smtClean="0"/>
              <a:t>HTTP Adaptive Delivery (MPEG-DASH) </a:t>
            </a:r>
          </a:p>
          <a:p>
            <a:r>
              <a:rPr lang="en-US" dirty="0" smtClean="0"/>
              <a:t>MPEG-2 and AVC Video in MPEG-2 TS and MP4 containers</a:t>
            </a:r>
          </a:p>
          <a:p>
            <a:r>
              <a:rPr lang="en-US" dirty="0" smtClean="0"/>
              <a:t>3D </a:t>
            </a:r>
            <a:r>
              <a:rPr lang="en-US" dirty="0"/>
              <a:t>Media Formats (conditionally mandatory for devices supporting 3D video)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2017" y="307990"/>
            <a:ext cx="8731604" cy="779541"/>
          </a:xfrm>
        </p:spPr>
        <p:txBody>
          <a:bodyPr>
            <a:noAutofit/>
          </a:bodyPr>
          <a:lstStyle/>
          <a:p>
            <a:r>
              <a:rPr lang="en-US" sz="4400" dirty="0"/>
              <a:t>CVP-</a:t>
            </a:r>
            <a:r>
              <a:rPr lang="en-US" sz="4400" dirty="0"/>
              <a:t>2</a:t>
            </a:r>
            <a:r>
              <a:rPr lang="en-US" sz="4400" dirty="0"/>
              <a:t> </a:t>
            </a:r>
            <a:r>
              <a:rPr lang="en-US" sz="4400" dirty="0"/>
              <a:t>Hybrid </a:t>
            </a:r>
            <a:r>
              <a:rPr lang="en-US" sz="4400" dirty="0"/>
              <a:t>In-home + Cloud Scenario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64863" y="2009797"/>
            <a:ext cx="9107044" cy="4468765"/>
            <a:chOff x="612612" y="1842300"/>
            <a:chExt cx="8260878" cy="4053982"/>
          </a:xfrm>
        </p:grpSpPr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855" y="1842300"/>
              <a:ext cx="1531668" cy="1234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62"/>
            <p:cNvSpPr txBox="1">
              <a:spLocks noChangeArrowheads="1"/>
            </p:cNvSpPr>
            <p:nvPr/>
          </p:nvSpPr>
          <p:spPr bwMode="auto">
            <a:xfrm>
              <a:off x="1647826" y="4849365"/>
              <a:ext cx="2277366" cy="642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1128680" eaLnBrk="0"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</a:pPr>
              <a:r>
                <a:rPr lang="en-US" sz="2000" b="1" dirty="0">
                  <a:solidFill>
                    <a:srgbClr val="0C0C0C"/>
                  </a:solidFill>
                  <a:latin typeface="Times" charset="0"/>
                  <a:cs typeface="+mn-cs"/>
                </a:rPr>
                <a:t>CVP-2 STB/</a:t>
              </a:r>
              <a:br>
                <a:rPr lang="en-US" sz="2000" b="1" dirty="0">
                  <a:solidFill>
                    <a:srgbClr val="0C0C0C"/>
                  </a:solidFill>
                  <a:latin typeface="Times" charset="0"/>
                  <a:cs typeface="+mn-cs"/>
                </a:rPr>
              </a:br>
              <a:r>
                <a:rPr lang="en-US" sz="2000" b="1" dirty="0">
                  <a:solidFill>
                    <a:srgbClr val="0C0C0C"/>
                  </a:solidFill>
                  <a:latin typeface="Times" charset="0"/>
                  <a:cs typeface="+mn-cs"/>
                </a:rPr>
                <a:t>Gateway</a:t>
              </a:r>
            </a:p>
          </p:txBody>
        </p:sp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058052"/>
                </p:ext>
              </p:extLst>
            </p:nvPr>
          </p:nvGraphicFramePr>
          <p:xfrm>
            <a:off x="6853331" y="3232032"/>
            <a:ext cx="1922463" cy="139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Visio" r:id="rId5" imgW="1922623" imgH="1394372" progId="Visio.Drawing.11">
                    <p:embed/>
                  </p:oleObj>
                </mc:Choice>
                <mc:Fallback>
                  <p:oleObj name="Visio" r:id="rId5" imgW="1922623" imgH="139437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3331" y="3232032"/>
                          <a:ext cx="1922463" cy="139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62"/>
            <p:cNvSpPr txBox="1">
              <a:spLocks noChangeArrowheads="1"/>
            </p:cNvSpPr>
            <p:nvPr/>
          </p:nvSpPr>
          <p:spPr bwMode="auto">
            <a:xfrm>
              <a:off x="6903036" y="4655910"/>
              <a:ext cx="1970454" cy="362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1128680" eaLnBrk="0"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</a:pPr>
              <a:r>
                <a:rPr lang="en-US" sz="2000" b="1" dirty="0">
                  <a:solidFill>
                    <a:srgbClr val="0C0C0C"/>
                  </a:solidFill>
                  <a:latin typeface="Times" charset="0"/>
                  <a:cs typeface="+mn-cs"/>
                </a:rPr>
                <a:t>DLNA CVP-2 TV</a:t>
              </a:r>
            </a:p>
          </p:txBody>
        </p:sp>
        <p:pic>
          <p:nvPicPr>
            <p:cNvPr id="34" name="Picture 33" descr="Samsung_STB-E7500b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012" y="4432457"/>
              <a:ext cx="947615" cy="438632"/>
            </a:xfrm>
            <a:prstGeom prst="rect">
              <a:avLst/>
            </a:prstGeom>
          </p:spPr>
        </p:pic>
        <p:sp>
          <p:nvSpPr>
            <p:cNvPr id="35" name="Cloud 34"/>
            <p:cNvSpPr/>
            <p:nvPr/>
          </p:nvSpPr>
          <p:spPr>
            <a:xfrm>
              <a:off x="4417985" y="3936886"/>
              <a:ext cx="1699846" cy="1113711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dirty="0" smtClean="0">
                  <a:solidFill>
                    <a:prstClr val="white"/>
                  </a:solidFill>
                </a:rPr>
                <a:t>Home Network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9" name="Straight Connector 38"/>
            <p:cNvCxnSpPr>
              <a:stCxn id="35" idx="2"/>
              <a:endCxn id="34" idx="3"/>
            </p:cNvCxnSpPr>
            <p:nvPr/>
          </p:nvCxnSpPr>
          <p:spPr>
            <a:xfrm flipH="1">
              <a:off x="3236627" y="4493742"/>
              <a:ext cx="1186631" cy="158031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089256" y="3987560"/>
              <a:ext cx="803152" cy="26059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62"/>
            <p:cNvSpPr txBox="1">
              <a:spLocks noChangeArrowheads="1"/>
            </p:cNvSpPr>
            <p:nvPr/>
          </p:nvSpPr>
          <p:spPr bwMode="auto">
            <a:xfrm>
              <a:off x="612612" y="1842300"/>
              <a:ext cx="1676400" cy="795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1128680" eaLnBrk="0"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</a:pPr>
              <a:r>
                <a:rPr lang="en-US" sz="1700" b="1" dirty="0">
                  <a:solidFill>
                    <a:srgbClr val="0C0C0C"/>
                  </a:solidFill>
                  <a:latin typeface="Times" charset="0"/>
                  <a:cs typeface="+mn-cs"/>
                </a:rPr>
                <a:t>Cloud</a:t>
              </a:r>
              <a:br>
                <a:rPr lang="en-US" sz="1700" b="1" dirty="0">
                  <a:solidFill>
                    <a:srgbClr val="0C0C0C"/>
                  </a:solidFill>
                  <a:latin typeface="Times" charset="0"/>
                  <a:cs typeface="+mn-cs"/>
                </a:rPr>
              </a:br>
              <a:r>
                <a:rPr lang="en-US" sz="1700" b="1" dirty="0">
                  <a:solidFill>
                    <a:srgbClr val="0C0C0C"/>
                  </a:solidFill>
                  <a:latin typeface="Times" charset="0"/>
                  <a:cs typeface="+mn-cs"/>
                </a:rPr>
                <a:t>HTML5 RUI/Server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236627" y="4569499"/>
              <a:ext cx="3722735" cy="808951"/>
            </a:xfrm>
            <a:custGeom>
              <a:avLst/>
              <a:gdLst>
                <a:gd name="connsiteX0" fmla="*/ 0 w 4669692"/>
                <a:gd name="connsiteY0" fmla="*/ 273538 h 1019609"/>
                <a:gd name="connsiteX1" fmla="*/ 2706077 w 4669692"/>
                <a:gd name="connsiteY1" fmla="*/ 1016000 h 1019609"/>
                <a:gd name="connsiteX2" fmla="*/ 4669692 w 4669692"/>
                <a:gd name="connsiteY2" fmla="*/ 0 h 101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9692" h="1019609">
                  <a:moveTo>
                    <a:pt x="0" y="273538"/>
                  </a:moveTo>
                  <a:cubicBezTo>
                    <a:pt x="963897" y="667564"/>
                    <a:pt x="1927795" y="1061590"/>
                    <a:pt x="2706077" y="1016000"/>
                  </a:cubicBezTo>
                  <a:cubicBezTo>
                    <a:pt x="3484359" y="970410"/>
                    <a:pt x="4304974" y="195385"/>
                    <a:pt x="4669692" y="0"/>
                  </a:cubicBezTo>
                </a:path>
              </a:pathLst>
            </a:custGeom>
            <a:ln w="19050" cmpd="sng">
              <a:solidFill>
                <a:schemeClr val="accent5">
                  <a:lumMod val="75000"/>
                </a:schemeClr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srgbClr val="0C0C0C"/>
                </a:solidFill>
              </a:endParaRPr>
            </a:p>
          </p:txBody>
        </p:sp>
        <p:sp>
          <p:nvSpPr>
            <p:cNvPr id="46" name="Text Box 62"/>
            <p:cNvSpPr txBox="1">
              <a:spLocks noChangeArrowheads="1"/>
            </p:cNvSpPr>
            <p:nvPr/>
          </p:nvSpPr>
          <p:spPr bwMode="auto">
            <a:xfrm>
              <a:off x="4192075" y="5337864"/>
              <a:ext cx="2284045" cy="55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1128680" eaLnBrk="0"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</a:pPr>
              <a:r>
                <a:rPr lang="en-US" sz="1700" b="1" dirty="0">
                  <a:solidFill>
                    <a:srgbClr val="0C0C0C"/>
                  </a:solidFill>
                  <a:latin typeface="Times" charset="0"/>
                  <a:cs typeface="+mn-cs"/>
                </a:rPr>
                <a:t>1. Device and Service Discovery</a:t>
              </a:r>
            </a:p>
          </p:txBody>
        </p:sp>
        <p:cxnSp>
          <p:nvCxnSpPr>
            <p:cNvPr id="51" name="Curved Connector 50"/>
            <p:cNvCxnSpPr/>
            <p:nvPr/>
          </p:nvCxnSpPr>
          <p:spPr>
            <a:xfrm>
              <a:off x="3438524" y="2726060"/>
              <a:ext cx="3422613" cy="620389"/>
            </a:xfrm>
            <a:prstGeom prst="curvedConnector3">
              <a:avLst/>
            </a:prstGeom>
            <a:ln w="28575" cmpd="sng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62"/>
            <p:cNvSpPr txBox="1">
              <a:spLocks noChangeArrowheads="1"/>
            </p:cNvSpPr>
            <p:nvPr/>
          </p:nvSpPr>
          <p:spPr bwMode="auto">
            <a:xfrm>
              <a:off x="2981324" y="3244849"/>
              <a:ext cx="2743200" cy="558418"/>
            </a:xfrm>
            <a:prstGeom prst="rect">
              <a:avLst/>
            </a:prstGeom>
            <a:solidFill>
              <a:srgbClr val="F2F2F2">
                <a:alpha val="54902"/>
              </a:srgb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1128680" eaLnBrk="0"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</a:pPr>
              <a:r>
                <a:rPr lang="en-US" sz="1700" b="1" dirty="0">
                  <a:solidFill>
                    <a:srgbClr val="0C0C0C"/>
                  </a:solidFill>
                  <a:latin typeface="Times" charset="0"/>
                  <a:cs typeface="+mn-cs"/>
                </a:rPr>
                <a:t>3. Linear, On-Demand, DVR</a:t>
              </a:r>
              <a:br>
                <a:rPr lang="en-US" sz="1700" b="1" dirty="0">
                  <a:solidFill>
                    <a:srgbClr val="0C0C0C"/>
                  </a:solidFill>
                  <a:latin typeface="Times" charset="0"/>
                  <a:cs typeface="+mn-cs"/>
                </a:rPr>
              </a:br>
              <a:r>
                <a:rPr lang="en-US" sz="1700" b="1" dirty="0">
                  <a:solidFill>
                    <a:srgbClr val="0C0C0C"/>
                  </a:solidFill>
                  <a:latin typeface="Times" charset="0"/>
                  <a:cs typeface="+mn-cs"/>
                </a:rPr>
                <a:t>Content</a:t>
              </a:r>
            </a:p>
          </p:txBody>
        </p:sp>
        <p:sp>
          <p:nvSpPr>
            <p:cNvPr id="54" name="Text Box 62"/>
            <p:cNvSpPr txBox="1">
              <a:spLocks noChangeArrowheads="1"/>
            </p:cNvSpPr>
            <p:nvPr/>
          </p:nvSpPr>
          <p:spPr bwMode="auto">
            <a:xfrm>
              <a:off x="4039674" y="2432049"/>
              <a:ext cx="2284045" cy="321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1128680" eaLnBrk="0"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</a:pPr>
              <a:r>
                <a:rPr lang="en-US" sz="1700" b="1" dirty="0">
                  <a:solidFill>
                    <a:srgbClr val="0C0C0C"/>
                  </a:solidFill>
                  <a:latin typeface="Times" charset="0"/>
                  <a:cs typeface="+mn-cs"/>
                </a:rPr>
                <a:t>2. HTML5 RUI Guide 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753169" y="4553707"/>
              <a:ext cx="545368" cy="26417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1071" idx="2"/>
              <a:endCxn id="34" idx="0"/>
            </p:cNvCxnSpPr>
            <p:nvPr/>
          </p:nvCxnSpPr>
          <p:spPr>
            <a:xfrm>
              <a:off x="2752689" y="3076756"/>
              <a:ext cx="10131" cy="1355701"/>
            </a:xfrm>
            <a:prstGeom prst="straightConnector1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 rot="20734046" flipV="1">
              <a:off x="3050986" y="3760456"/>
              <a:ext cx="3845281" cy="455912"/>
            </a:xfrm>
            <a:custGeom>
              <a:avLst/>
              <a:gdLst>
                <a:gd name="connsiteX0" fmla="*/ 0 w 4669692"/>
                <a:gd name="connsiteY0" fmla="*/ 273538 h 1019609"/>
                <a:gd name="connsiteX1" fmla="*/ 2706077 w 4669692"/>
                <a:gd name="connsiteY1" fmla="*/ 1016000 h 1019609"/>
                <a:gd name="connsiteX2" fmla="*/ 4669692 w 4669692"/>
                <a:gd name="connsiteY2" fmla="*/ 0 h 101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9692" h="1019609">
                  <a:moveTo>
                    <a:pt x="0" y="273538"/>
                  </a:moveTo>
                  <a:cubicBezTo>
                    <a:pt x="963897" y="667564"/>
                    <a:pt x="1927795" y="1061590"/>
                    <a:pt x="2706077" y="1016000"/>
                  </a:cubicBezTo>
                  <a:cubicBezTo>
                    <a:pt x="3484359" y="970410"/>
                    <a:pt x="4304974" y="195385"/>
                    <a:pt x="4669692" y="0"/>
                  </a:cubicBezTo>
                </a:path>
              </a:pathLst>
            </a:custGeom>
            <a:ln w="38100" cmpd="sng">
              <a:solidFill>
                <a:srgbClr val="00B05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srgbClr val="0C0C0C"/>
                </a:solidFill>
              </a:endParaRPr>
            </a:p>
          </p:txBody>
        </p:sp>
      </p:grpSp>
      <p:pic>
        <p:nvPicPr>
          <p:cNvPr id="25" name="Picture 52" descr="cable_coax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380169">
            <a:off x="1027873" y="5562242"/>
            <a:ext cx="558227" cy="75779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" name="Group 7"/>
          <p:cNvGrpSpPr>
            <a:grpSpLocks/>
          </p:cNvGrpSpPr>
          <p:nvPr/>
        </p:nvGrpSpPr>
        <p:grpSpPr bwMode="auto">
          <a:xfrm rot="5400000">
            <a:off x="1162969" y="4794324"/>
            <a:ext cx="370985" cy="999313"/>
            <a:chOff x="4967" y="2503"/>
            <a:chExt cx="307" cy="873"/>
          </a:xfrm>
        </p:grpSpPr>
        <p:grpSp>
          <p:nvGrpSpPr>
            <p:cNvPr id="27" name="Group 8"/>
            <p:cNvGrpSpPr>
              <a:grpSpLocks/>
            </p:cNvGrpSpPr>
            <p:nvPr/>
          </p:nvGrpSpPr>
          <p:grpSpPr bwMode="auto">
            <a:xfrm rot="10800000" flipH="1" flipV="1">
              <a:off x="4967" y="2525"/>
              <a:ext cx="284" cy="851"/>
              <a:chOff x="5842" y="2470"/>
              <a:chExt cx="479" cy="1437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 rot="-483479">
                <a:off x="6104" y="3215"/>
                <a:ext cx="115" cy="41"/>
              </a:xfrm>
              <a:custGeom>
                <a:avLst/>
                <a:gdLst>
                  <a:gd name="T0" fmla="*/ 61 w 270"/>
                  <a:gd name="T1" fmla="*/ 41 h 82"/>
                  <a:gd name="T2" fmla="*/ 66 w 270"/>
                  <a:gd name="T3" fmla="*/ 40 h 82"/>
                  <a:gd name="T4" fmla="*/ 72 w 270"/>
                  <a:gd name="T5" fmla="*/ 40 h 82"/>
                  <a:gd name="T6" fmla="*/ 78 w 270"/>
                  <a:gd name="T7" fmla="*/ 39 h 82"/>
                  <a:gd name="T8" fmla="*/ 83 w 270"/>
                  <a:gd name="T9" fmla="*/ 38 h 82"/>
                  <a:gd name="T10" fmla="*/ 87 w 270"/>
                  <a:gd name="T11" fmla="*/ 37 h 82"/>
                  <a:gd name="T12" fmla="*/ 92 w 270"/>
                  <a:gd name="T13" fmla="*/ 36 h 82"/>
                  <a:gd name="T14" fmla="*/ 96 w 270"/>
                  <a:gd name="T15" fmla="*/ 35 h 82"/>
                  <a:gd name="T16" fmla="*/ 102 w 270"/>
                  <a:gd name="T17" fmla="*/ 33 h 82"/>
                  <a:gd name="T18" fmla="*/ 109 w 270"/>
                  <a:gd name="T19" fmla="*/ 30 h 82"/>
                  <a:gd name="T20" fmla="*/ 112 w 270"/>
                  <a:gd name="T21" fmla="*/ 26 h 82"/>
                  <a:gd name="T22" fmla="*/ 114 w 270"/>
                  <a:gd name="T23" fmla="*/ 22 h 82"/>
                  <a:gd name="T24" fmla="*/ 114 w 270"/>
                  <a:gd name="T25" fmla="*/ 18 h 82"/>
                  <a:gd name="T26" fmla="*/ 112 w 270"/>
                  <a:gd name="T27" fmla="*/ 13 h 82"/>
                  <a:gd name="T28" fmla="*/ 109 w 270"/>
                  <a:gd name="T29" fmla="*/ 10 h 82"/>
                  <a:gd name="T30" fmla="*/ 102 w 270"/>
                  <a:gd name="T31" fmla="*/ 7 h 82"/>
                  <a:gd name="T32" fmla="*/ 96 w 270"/>
                  <a:gd name="T33" fmla="*/ 4 h 82"/>
                  <a:gd name="T34" fmla="*/ 92 w 270"/>
                  <a:gd name="T35" fmla="*/ 3 h 82"/>
                  <a:gd name="T36" fmla="*/ 87 w 270"/>
                  <a:gd name="T37" fmla="*/ 2 h 82"/>
                  <a:gd name="T38" fmla="*/ 83 w 270"/>
                  <a:gd name="T39" fmla="*/ 1 h 82"/>
                  <a:gd name="T40" fmla="*/ 78 w 270"/>
                  <a:gd name="T41" fmla="*/ 0 h 82"/>
                  <a:gd name="T42" fmla="*/ 72 w 270"/>
                  <a:gd name="T43" fmla="*/ 0 h 82"/>
                  <a:gd name="T44" fmla="*/ 66 w 270"/>
                  <a:gd name="T45" fmla="*/ 0 h 82"/>
                  <a:gd name="T46" fmla="*/ 61 w 270"/>
                  <a:gd name="T47" fmla="*/ 0 h 82"/>
                  <a:gd name="T48" fmla="*/ 55 w 270"/>
                  <a:gd name="T49" fmla="*/ 0 h 82"/>
                  <a:gd name="T50" fmla="*/ 49 w 270"/>
                  <a:gd name="T51" fmla="*/ 0 h 82"/>
                  <a:gd name="T52" fmla="*/ 43 w 270"/>
                  <a:gd name="T53" fmla="*/ 0 h 82"/>
                  <a:gd name="T54" fmla="*/ 38 w 270"/>
                  <a:gd name="T55" fmla="*/ 0 h 82"/>
                  <a:gd name="T56" fmla="*/ 32 w 270"/>
                  <a:gd name="T57" fmla="*/ 1 h 82"/>
                  <a:gd name="T58" fmla="*/ 28 w 270"/>
                  <a:gd name="T59" fmla="*/ 2 h 82"/>
                  <a:gd name="T60" fmla="*/ 23 w 270"/>
                  <a:gd name="T61" fmla="*/ 3 h 82"/>
                  <a:gd name="T62" fmla="*/ 19 w 270"/>
                  <a:gd name="T63" fmla="*/ 4 h 82"/>
                  <a:gd name="T64" fmla="*/ 15 w 270"/>
                  <a:gd name="T65" fmla="*/ 6 h 82"/>
                  <a:gd name="T66" fmla="*/ 12 w 270"/>
                  <a:gd name="T67" fmla="*/ 7 h 82"/>
                  <a:gd name="T68" fmla="*/ 6 w 270"/>
                  <a:gd name="T69" fmla="*/ 10 h 82"/>
                  <a:gd name="T70" fmla="*/ 3 w 270"/>
                  <a:gd name="T71" fmla="*/ 13 h 82"/>
                  <a:gd name="T72" fmla="*/ 0 w 270"/>
                  <a:gd name="T73" fmla="*/ 18 h 82"/>
                  <a:gd name="T74" fmla="*/ 0 w 270"/>
                  <a:gd name="T75" fmla="*/ 22 h 82"/>
                  <a:gd name="T76" fmla="*/ 3 w 270"/>
                  <a:gd name="T77" fmla="*/ 26 h 82"/>
                  <a:gd name="T78" fmla="*/ 6 w 270"/>
                  <a:gd name="T79" fmla="*/ 30 h 82"/>
                  <a:gd name="T80" fmla="*/ 12 w 270"/>
                  <a:gd name="T81" fmla="*/ 32 h 82"/>
                  <a:gd name="T82" fmla="*/ 15 w 270"/>
                  <a:gd name="T83" fmla="*/ 33 h 82"/>
                  <a:gd name="T84" fmla="*/ 19 w 270"/>
                  <a:gd name="T85" fmla="*/ 35 h 82"/>
                  <a:gd name="T86" fmla="*/ 23 w 270"/>
                  <a:gd name="T87" fmla="*/ 36 h 82"/>
                  <a:gd name="T88" fmla="*/ 28 w 270"/>
                  <a:gd name="T89" fmla="*/ 37 h 82"/>
                  <a:gd name="T90" fmla="*/ 32 w 270"/>
                  <a:gd name="T91" fmla="*/ 38 h 82"/>
                  <a:gd name="T92" fmla="*/ 38 w 270"/>
                  <a:gd name="T93" fmla="*/ 39 h 82"/>
                  <a:gd name="T94" fmla="*/ 43 w 270"/>
                  <a:gd name="T95" fmla="*/ 40 h 82"/>
                  <a:gd name="T96" fmla="*/ 49 w 270"/>
                  <a:gd name="T97" fmla="*/ 40 h 82"/>
                  <a:gd name="T98" fmla="*/ 55 w 270"/>
                  <a:gd name="T99" fmla="*/ 41 h 82"/>
                  <a:gd name="T100" fmla="*/ 58 w 270"/>
                  <a:gd name="T101" fmla="*/ 41 h 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0" h="82">
                    <a:moveTo>
                      <a:pt x="137" y="82"/>
                    </a:moveTo>
                    <a:lnTo>
                      <a:pt x="143" y="82"/>
                    </a:lnTo>
                    <a:lnTo>
                      <a:pt x="150" y="82"/>
                    </a:lnTo>
                    <a:lnTo>
                      <a:pt x="156" y="80"/>
                    </a:lnTo>
                    <a:lnTo>
                      <a:pt x="164" y="80"/>
                    </a:lnTo>
                    <a:lnTo>
                      <a:pt x="169" y="80"/>
                    </a:lnTo>
                    <a:lnTo>
                      <a:pt x="175" y="78"/>
                    </a:lnTo>
                    <a:lnTo>
                      <a:pt x="183" y="78"/>
                    </a:lnTo>
                    <a:lnTo>
                      <a:pt x="188" y="78"/>
                    </a:lnTo>
                    <a:lnTo>
                      <a:pt x="194" y="76"/>
                    </a:lnTo>
                    <a:lnTo>
                      <a:pt x="200" y="74"/>
                    </a:lnTo>
                    <a:lnTo>
                      <a:pt x="205" y="74"/>
                    </a:lnTo>
                    <a:lnTo>
                      <a:pt x="211" y="74"/>
                    </a:lnTo>
                    <a:lnTo>
                      <a:pt x="217" y="72"/>
                    </a:lnTo>
                    <a:lnTo>
                      <a:pt x="221" y="70"/>
                    </a:lnTo>
                    <a:lnTo>
                      <a:pt x="226" y="70"/>
                    </a:lnTo>
                    <a:lnTo>
                      <a:pt x="230" y="70"/>
                    </a:lnTo>
                    <a:lnTo>
                      <a:pt x="240" y="66"/>
                    </a:lnTo>
                    <a:lnTo>
                      <a:pt x="247" y="63"/>
                    </a:lnTo>
                    <a:lnTo>
                      <a:pt x="255" y="59"/>
                    </a:lnTo>
                    <a:lnTo>
                      <a:pt x="261" y="57"/>
                    </a:lnTo>
                    <a:lnTo>
                      <a:pt x="264" y="51"/>
                    </a:lnTo>
                    <a:lnTo>
                      <a:pt x="268" y="47"/>
                    </a:lnTo>
                    <a:lnTo>
                      <a:pt x="268" y="44"/>
                    </a:lnTo>
                    <a:lnTo>
                      <a:pt x="270" y="40"/>
                    </a:lnTo>
                    <a:lnTo>
                      <a:pt x="268" y="36"/>
                    </a:lnTo>
                    <a:lnTo>
                      <a:pt x="268" y="30"/>
                    </a:lnTo>
                    <a:lnTo>
                      <a:pt x="264" y="26"/>
                    </a:lnTo>
                    <a:lnTo>
                      <a:pt x="261" y="25"/>
                    </a:lnTo>
                    <a:lnTo>
                      <a:pt x="255" y="19"/>
                    </a:lnTo>
                    <a:lnTo>
                      <a:pt x="247" y="17"/>
                    </a:lnTo>
                    <a:lnTo>
                      <a:pt x="240" y="13"/>
                    </a:lnTo>
                    <a:lnTo>
                      <a:pt x="230" y="11"/>
                    </a:lnTo>
                    <a:lnTo>
                      <a:pt x="226" y="7"/>
                    </a:lnTo>
                    <a:lnTo>
                      <a:pt x="221" y="7"/>
                    </a:lnTo>
                    <a:lnTo>
                      <a:pt x="217" y="6"/>
                    </a:lnTo>
                    <a:lnTo>
                      <a:pt x="211" y="6"/>
                    </a:lnTo>
                    <a:lnTo>
                      <a:pt x="205" y="4"/>
                    </a:lnTo>
                    <a:lnTo>
                      <a:pt x="200" y="4"/>
                    </a:lnTo>
                    <a:lnTo>
                      <a:pt x="194" y="2"/>
                    </a:lnTo>
                    <a:lnTo>
                      <a:pt x="188" y="2"/>
                    </a:lnTo>
                    <a:lnTo>
                      <a:pt x="183" y="0"/>
                    </a:lnTo>
                    <a:lnTo>
                      <a:pt x="175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6" y="0"/>
                    </a:lnTo>
                    <a:lnTo>
                      <a:pt x="150" y="0"/>
                    </a:lnTo>
                    <a:lnTo>
                      <a:pt x="143" y="0"/>
                    </a:lnTo>
                    <a:lnTo>
                      <a:pt x="137" y="0"/>
                    </a:lnTo>
                    <a:lnTo>
                      <a:pt x="129" y="0"/>
                    </a:lnTo>
                    <a:lnTo>
                      <a:pt x="122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1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4" y="2"/>
                    </a:lnTo>
                    <a:lnTo>
                      <a:pt x="76" y="2"/>
                    </a:lnTo>
                    <a:lnTo>
                      <a:pt x="71" y="4"/>
                    </a:lnTo>
                    <a:lnTo>
                      <a:pt x="65" y="4"/>
                    </a:lnTo>
                    <a:lnTo>
                      <a:pt x="61" y="6"/>
                    </a:lnTo>
                    <a:lnTo>
                      <a:pt x="55" y="6"/>
                    </a:lnTo>
                    <a:lnTo>
                      <a:pt x="50" y="7"/>
                    </a:lnTo>
                    <a:lnTo>
                      <a:pt x="44" y="7"/>
                    </a:lnTo>
                    <a:lnTo>
                      <a:pt x="40" y="11"/>
                    </a:lnTo>
                    <a:lnTo>
                      <a:pt x="36" y="11"/>
                    </a:lnTo>
                    <a:lnTo>
                      <a:pt x="31" y="13"/>
                    </a:lnTo>
                    <a:lnTo>
                      <a:pt x="27" y="13"/>
                    </a:lnTo>
                    <a:lnTo>
                      <a:pt x="23" y="17"/>
                    </a:lnTo>
                    <a:lnTo>
                      <a:pt x="15" y="19"/>
                    </a:lnTo>
                    <a:lnTo>
                      <a:pt x="12" y="25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4" y="47"/>
                    </a:lnTo>
                    <a:lnTo>
                      <a:pt x="6" y="51"/>
                    </a:lnTo>
                    <a:lnTo>
                      <a:pt x="12" y="57"/>
                    </a:lnTo>
                    <a:lnTo>
                      <a:pt x="15" y="59"/>
                    </a:lnTo>
                    <a:lnTo>
                      <a:pt x="23" y="63"/>
                    </a:lnTo>
                    <a:lnTo>
                      <a:pt x="27" y="63"/>
                    </a:lnTo>
                    <a:lnTo>
                      <a:pt x="31" y="66"/>
                    </a:lnTo>
                    <a:lnTo>
                      <a:pt x="36" y="66"/>
                    </a:lnTo>
                    <a:lnTo>
                      <a:pt x="40" y="70"/>
                    </a:lnTo>
                    <a:lnTo>
                      <a:pt x="44" y="70"/>
                    </a:lnTo>
                    <a:lnTo>
                      <a:pt x="50" y="70"/>
                    </a:lnTo>
                    <a:lnTo>
                      <a:pt x="55" y="72"/>
                    </a:lnTo>
                    <a:lnTo>
                      <a:pt x="61" y="74"/>
                    </a:lnTo>
                    <a:lnTo>
                      <a:pt x="65" y="74"/>
                    </a:lnTo>
                    <a:lnTo>
                      <a:pt x="71" y="74"/>
                    </a:lnTo>
                    <a:lnTo>
                      <a:pt x="76" y="76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95" y="78"/>
                    </a:lnTo>
                    <a:lnTo>
                      <a:pt x="101" y="80"/>
                    </a:lnTo>
                    <a:lnTo>
                      <a:pt x="109" y="80"/>
                    </a:lnTo>
                    <a:lnTo>
                      <a:pt x="116" y="80"/>
                    </a:lnTo>
                    <a:lnTo>
                      <a:pt x="122" y="82"/>
                    </a:lnTo>
                    <a:lnTo>
                      <a:pt x="129" y="82"/>
                    </a:lnTo>
                    <a:lnTo>
                      <a:pt x="137" y="8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6010" y="2786"/>
                <a:ext cx="149" cy="491"/>
              </a:xfrm>
              <a:custGeom>
                <a:avLst/>
                <a:gdLst>
                  <a:gd name="T0" fmla="*/ 0 w 299"/>
                  <a:gd name="T1" fmla="*/ 0 h 983"/>
                  <a:gd name="T2" fmla="*/ 137 w 299"/>
                  <a:gd name="T3" fmla="*/ 491 h 983"/>
                  <a:gd name="T4" fmla="*/ 149 w 299"/>
                  <a:gd name="T5" fmla="*/ 483 h 983"/>
                  <a:gd name="T6" fmla="*/ 17 w 299"/>
                  <a:gd name="T7" fmla="*/ 0 h 983"/>
                  <a:gd name="T8" fmla="*/ 0 w 299"/>
                  <a:gd name="T9" fmla="*/ 0 h 983"/>
                  <a:gd name="T10" fmla="*/ 0 w 299"/>
                  <a:gd name="T11" fmla="*/ 0 h 9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9" h="983">
                    <a:moveTo>
                      <a:pt x="0" y="0"/>
                    </a:moveTo>
                    <a:lnTo>
                      <a:pt x="274" y="983"/>
                    </a:lnTo>
                    <a:lnTo>
                      <a:pt x="299" y="966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5994" y="2903"/>
                <a:ext cx="165" cy="385"/>
              </a:xfrm>
              <a:custGeom>
                <a:avLst/>
                <a:gdLst>
                  <a:gd name="T0" fmla="*/ 13 w 329"/>
                  <a:gd name="T1" fmla="*/ 0 h 768"/>
                  <a:gd name="T2" fmla="*/ 165 w 329"/>
                  <a:gd name="T3" fmla="*/ 378 h 768"/>
                  <a:gd name="T4" fmla="*/ 152 w 329"/>
                  <a:gd name="T5" fmla="*/ 385 h 768"/>
                  <a:gd name="T6" fmla="*/ 0 w 329"/>
                  <a:gd name="T7" fmla="*/ 17 h 768"/>
                  <a:gd name="T8" fmla="*/ 13 w 329"/>
                  <a:gd name="T9" fmla="*/ 0 h 768"/>
                  <a:gd name="T10" fmla="*/ 13 w 329"/>
                  <a:gd name="T11" fmla="*/ 0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9" h="768">
                    <a:moveTo>
                      <a:pt x="25" y="0"/>
                    </a:moveTo>
                    <a:lnTo>
                      <a:pt x="329" y="755"/>
                    </a:lnTo>
                    <a:lnTo>
                      <a:pt x="304" y="768"/>
                    </a:lnTo>
                    <a:lnTo>
                      <a:pt x="0" y="34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>
                <a:off x="6165" y="2721"/>
                <a:ext cx="136" cy="590"/>
              </a:xfrm>
              <a:custGeom>
                <a:avLst/>
                <a:gdLst>
                  <a:gd name="T0" fmla="*/ 118 w 274"/>
                  <a:gd name="T1" fmla="*/ 1 h 1181"/>
                  <a:gd name="T2" fmla="*/ 0 w 274"/>
                  <a:gd name="T3" fmla="*/ 590 h 1181"/>
                  <a:gd name="T4" fmla="*/ 13 w 274"/>
                  <a:gd name="T5" fmla="*/ 585 h 1181"/>
                  <a:gd name="T6" fmla="*/ 136 w 274"/>
                  <a:gd name="T7" fmla="*/ 0 h 1181"/>
                  <a:gd name="T8" fmla="*/ 118 w 274"/>
                  <a:gd name="T9" fmla="*/ 1 h 1181"/>
                  <a:gd name="T10" fmla="*/ 118 w 274"/>
                  <a:gd name="T11" fmla="*/ 1 h 1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1181">
                    <a:moveTo>
                      <a:pt x="238" y="2"/>
                    </a:moveTo>
                    <a:lnTo>
                      <a:pt x="0" y="1181"/>
                    </a:lnTo>
                    <a:lnTo>
                      <a:pt x="27" y="1171"/>
                    </a:lnTo>
                    <a:lnTo>
                      <a:pt x="274" y="0"/>
                    </a:lnTo>
                    <a:lnTo>
                      <a:pt x="238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13"/>
              <p:cNvSpPr>
                <a:spLocks/>
              </p:cNvSpPr>
              <p:nvPr/>
            </p:nvSpPr>
            <p:spPr bwMode="auto">
              <a:xfrm>
                <a:off x="6162" y="2814"/>
                <a:ext cx="159" cy="501"/>
              </a:xfrm>
              <a:custGeom>
                <a:avLst/>
                <a:gdLst>
                  <a:gd name="T0" fmla="*/ 149 w 320"/>
                  <a:gd name="T1" fmla="*/ 0 h 1002"/>
                  <a:gd name="T2" fmla="*/ 0 w 320"/>
                  <a:gd name="T3" fmla="*/ 498 h 1002"/>
                  <a:gd name="T4" fmla="*/ 17 w 320"/>
                  <a:gd name="T5" fmla="*/ 501 h 1002"/>
                  <a:gd name="T6" fmla="*/ 159 w 320"/>
                  <a:gd name="T7" fmla="*/ 12 h 1002"/>
                  <a:gd name="T8" fmla="*/ 149 w 320"/>
                  <a:gd name="T9" fmla="*/ 0 h 1002"/>
                  <a:gd name="T10" fmla="*/ 149 w 320"/>
                  <a:gd name="T11" fmla="*/ 0 h 10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0" h="1002">
                    <a:moveTo>
                      <a:pt x="299" y="0"/>
                    </a:moveTo>
                    <a:lnTo>
                      <a:pt x="0" y="995"/>
                    </a:lnTo>
                    <a:lnTo>
                      <a:pt x="35" y="1002"/>
                    </a:lnTo>
                    <a:lnTo>
                      <a:pt x="320" y="23"/>
                    </a:lnTo>
                    <a:lnTo>
                      <a:pt x="29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6072" y="2655"/>
                <a:ext cx="106" cy="618"/>
              </a:xfrm>
              <a:custGeom>
                <a:avLst/>
                <a:gdLst>
                  <a:gd name="T0" fmla="*/ 0 w 211"/>
                  <a:gd name="T1" fmla="*/ 2 h 1236"/>
                  <a:gd name="T2" fmla="*/ 94 w 211"/>
                  <a:gd name="T3" fmla="*/ 616 h 1236"/>
                  <a:gd name="T4" fmla="*/ 106 w 211"/>
                  <a:gd name="T5" fmla="*/ 618 h 1236"/>
                  <a:gd name="T6" fmla="*/ 14 w 211"/>
                  <a:gd name="T7" fmla="*/ 0 h 1236"/>
                  <a:gd name="T8" fmla="*/ 0 w 211"/>
                  <a:gd name="T9" fmla="*/ 2 h 1236"/>
                  <a:gd name="T10" fmla="*/ 0 w 211"/>
                  <a:gd name="T11" fmla="*/ 2 h 1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" h="1236">
                    <a:moveTo>
                      <a:pt x="0" y="4"/>
                    </a:moveTo>
                    <a:lnTo>
                      <a:pt x="188" y="1232"/>
                    </a:lnTo>
                    <a:lnTo>
                      <a:pt x="211" y="1236"/>
                    </a:lnTo>
                    <a:lnTo>
                      <a:pt x="28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15"/>
              <p:cNvSpPr>
                <a:spLocks/>
              </p:cNvSpPr>
              <p:nvPr/>
            </p:nvSpPr>
            <p:spPr bwMode="auto">
              <a:xfrm>
                <a:off x="6024" y="2571"/>
                <a:ext cx="142" cy="698"/>
              </a:xfrm>
              <a:custGeom>
                <a:avLst/>
                <a:gdLst>
                  <a:gd name="T0" fmla="*/ 0 w 285"/>
                  <a:gd name="T1" fmla="*/ 5 h 1397"/>
                  <a:gd name="T2" fmla="*/ 122 w 285"/>
                  <a:gd name="T3" fmla="*/ 674 h 1397"/>
                  <a:gd name="T4" fmla="*/ 142 w 285"/>
                  <a:gd name="T5" fmla="*/ 698 h 1397"/>
                  <a:gd name="T6" fmla="*/ 15 w 285"/>
                  <a:gd name="T7" fmla="*/ 0 h 1397"/>
                  <a:gd name="T8" fmla="*/ 0 w 285"/>
                  <a:gd name="T9" fmla="*/ 5 h 1397"/>
                  <a:gd name="T10" fmla="*/ 0 w 285"/>
                  <a:gd name="T11" fmla="*/ 5 h 1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397">
                    <a:moveTo>
                      <a:pt x="0" y="11"/>
                    </a:moveTo>
                    <a:lnTo>
                      <a:pt x="245" y="1349"/>
                    </a:lnTo>
                    <a:lnTo>
                      <a:pt x="285" y="1397"/>
                    </a:lnTo>
                    <a:lnTo>
                      <a:pt x="30" y="0"/>
                    </a:lnTo>
                    <a:lnTo>
                      <a:pt x="0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16"/>
              <p:cNvSpPr>
                <a:spLocks/>
              </p:cNvSpPr>
              <p:nvPr/>
            </p:nvSpPr>
            <p:spPr bwMode="auto">
              <a:xfrm>
                <a:off x="6117" y="2480"/>
                <a:ext cx="51" cy="760"/>
              </a:xfrm>
              <a:custGeom>
                <a:avLst/>
                <a:gdLst>
                  <a:gd name="T0" fmla="*/ 0 w 103"/>
                  <a:gd name="T1" fmla="*/ 1 h 1521"/>
                  <a:gd name="T2" fmla="*/ 37 w 103"/>
                  <a:gd name="T3" fmla="*/ 760 h 1521"/>
                  <a:gd name="T4" fmla="*/ 51 w 103"/>
                  <a:gd name="T5" fmla="*/ 756 h 1521"/>
                  <a:gd name="T6" fmla="*/ 14 w 103"/>
                  <a:gd name="T7" fmla="*/ 0 h 1521"/>
                  <a:gd name="T8" fmla="*/ 0 w 103"/>
                  <a:gd name="T9" fmla="*/ 1 h 1521"/>
                  <a:gd name="T10" fmla="*/ 0 w 103"/>
                  <a:gd name="T11" fmla="*/ 1 h 15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" h="1521">
                    <a:moveTo>
                      <a:pt x="0" y="2"/>
                    </a:moveTo>
                    <a:lnTo>
                      <a:pt x="74" y="1521"/>
                    </a:lnTo>
                    <a:lnTo>
                      <a:pt x="103" y="1512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17"/>
              <p:cNvSpPr>
                <a:spLocks/>
              </p:cNvSpPr>
              <p:nvPr/>
            </p:nvSpPr>
            <p:spPr bwMode="auto">
              <a:xfrm>
                <a:off x="6164" y="2470"/>
                <a:ext cx="107" cy="814"/>
              </a:xfrm>
              <a:custGeom>
                <a:avLst/>
                <a:gdLst>
                  <a:gd name="T0" fmla="*/ 87 w 215"/>
                  <a:gd name="T1" fmla="*/ 0 h 1627"/>
                  <a:gd name="T2" fmla="*/ 0 w 215"/>
                  <a:gd name="T3" fmla="*/ 814 h 1627"/>
                  <a:gd name="T4" fmla="*/ 16 w 215"/>
                  <a:gd name="T5" fmla="*/ 812 h 1627"/>
                  <a:gd name="T6" fmla="*/ 107 w 215"/>
                  <a:gd name="T7" fmla="*/ 0 h 1627"/>
                  <a:gd name="T8" fmla="*/ 87 w 215"/>
                  <a:gd name="T9" fmla="*/ 0 h 1627"/>
                  <a:gd name="T10" fmla="*/ 87 w 215"/>
                  <a:gd name="T11" fmla="*/ 0 h 16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5" h="1627">
                    <a:moveTo>
                      <a:pt x="175" y="0"/>
                    </a:moveTo>
                    <a:lnTo>
                      <a:pt x="0" y="1627"/>
                    </a:lnTo>
                    <a:lnTo>
                      <a:pt x="33" y="1624"/>
                    </a:lnTo>
                    <a:lnTo>
                      <a:pt x="215" y="0"/>
                    </a:lnTo>
                    <a:lnTo>
                      <a:pt x="17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18"/>
              <p:cNvSpPr>
                <a:spLocks/>
              </p:cNvSpPr>
              <p:nvPr/>
            </p:nvSpPr>
            <p:spPr bwMode="auto">
              <a:xfrm>
                <a:off x="6161" y="2470"/>
                <a:ext cx="48" cy="848"/>
              </a:xfrm>
              <a:custGeom>
                <a:avLst/>
                <a:gdLst>
                  <a:gd name="T0" fmla="*/ 31 w 96"/>
                  <a:gd name="T1" fmla="*/ 1 h 1696"/>
                  <a:gd name="T2" fmla="*/ 0 w 96"/>
                  <a:gd name="T3" fmla="*/ 848 h 1696"/>
                  <a:gd name="T4" fmla="*/ 13 w 96"/>
                  <a:gd name="T5" fmla="*/ 848 h 1696"/>
                  <a:gd name="T6" fmla="*/ 48 w 96"/>
                  <a:gd name="T7" fmla="*/ 0 h 1696"/>
                  <a:gd name="T8" fmla="*/ 31 w 96"/>
                  <a:gd name="T9" fmla="*/ 1 h 1696"/>
                  <a:gd name="T10" fmla="*/ 31 w 96"/>
                  <a:gd name="T11" fmla="*/ 1 h 16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1696">
                    <a:moveTo>
                      <a:pt x="62" y="2"/>
                    </a:moveTo>
                    <a:lnTo>
                      <a:pt x="0" y="1696"/>
                    </a:lnTo>
                    <a:lnTo>
                      <a:pt x="26" y="1696"/>
                    </a:lnTo>
                    <a:lnTo>
                      <a:pt x="96" y="0"/>
                    </a:lnTo>
                    <a:lnTo>
                      <a:pt x="62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12868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62" name="Group 19"/>
              <p:cNvGrpSpPr>
                <a:grpSpLocks/>
              </p:cNvGrpSpPr>
              <p:nvPr/>
            </p:nvGrpSpPr>
            <p:grpSpPr bwMode="auto">
              <a:xfrm>
                <a:off x="5842" y="3228"/>
                <a:ext cx="419" cy="679"/>
                <a:chOff x="5842" y="3228"/>
                <a:chExt cx="419" cy="679"/>
              </a:xfrm>
            </p:grpSpPr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5844" y="3233"/>
                  <a:ext cx="415" cy="674"/>
                </a:xfrm>
                <a:custGeom>
                  <a:avLst/>
                  <a:gdLst>
                    <a:gd name="T0" fmla="*/ 266 w 417"/>
                    <a:gd name="T1" fmla="*/ 14 h 675"/>
                    <a:gd name="T2" fmla="*/ 0 w 417"/>
                    <a:gd name="T3" fmla="*/ 588 h 675"/>
                    <a:gd name="T4" fmla="*/ 38 w 417"/>
                    <a:gd name="T5" fmla="*/ 675 h 675"/>
                    <a:gd name="T6" fmla="*/ 374 w 417"/>
                    <a:gd name="T7" fmla="*/ 0 h 675"/>
                    <a:gd name="T8" fmla="*/ 266 w 417"/>
                    <a:gd name="T9" fmla="*/ 1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7" h="675">
                      <a:moveTo>
                        <a:pt x="266" y="14"/>
                      </a:moveTo>
                      <a:cubicBezTo>
                        <a:pt x="353" y="491"/>
                        <a:pt x="66" y="561"/>
                        <a:pt x="0" y="588"/>
                      </a:cubicBezTo>
                      <a:cubicBezTo>
                        <a:pt x="36" y="585"/>
                        <a:pt x="50" y="674"/>
                        <a:pt x="38" y="675"/>
                      </a:cubicBezTo>
                      <a:cubicBezTo>
                        <a:pt x="113" y="639"/>
                        <a:pt x="417" y="584"/>
                        <a:pt x="374" y="0"/>
                      </a:cubicBezTo>
                      <a:cubicBezTo>
                        <a:pt x="348" y="30"/>
                        <a:pt x="312" y="33"/>
                        <a:pt x="266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1"/>
                    </a:gs>
                    <a:gs pos="50000">
                      <a:schemeClr val="tx1">
                        <a:gamma/>
                        <a:tint val="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12868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en-US">
                    <a:solidFill>
                      <a:prstClr val="black"/>
                    </a:solidFill>
                    <a:latin typeface="Arial"/>
                    <a:ea typeface="ＭＳ Ｐゴシック" pitchFamily="34" charset="-128"/>
                    <a:cs typeface="+mn-cs"/>
                  </a:endParaRPr>
                </a:p>
              </p:txBody>
            </p:sp>
            <p:grpSp>
              <p:nvGrpSpPr>
                <p:cNvPr id="64" name="Group 21"/>
                <p:cNvGrpSpPr>
                  <a:grpSpLocks/>
                </p:cNvGrpSpPr>
                <p:nvPr/>
              </p:nvGrpSpPr>
              <p:grpSpPr bwMode="auto">
                <a:xfrm>
                  <a:off x="5842" y="3808"/>
                  <a:ext cx="46" cy="99"/>
                  <a:chOff x="5842" y="3808"/>
                  <a:chExt cx="46" cy="99"/>
                </a:xfrm>
              </p:grpSpPr>
              <p:sp>
                <p:nvSpPr>
                  <p:cNvPr id="65" name="Freeform 22"/>
                  <p:cNvSpPr>
                    <a:spLocks/>
                  </p:cNvSpPr>
                  <p:nvPr/>
                </p:nvSpPr>
                <p:spPr bwMode="auto">
                  <a:xfrm rot="3992047">
                    <a:off x="5816" y="3835"/>
                    <a:ext cx="99" cy="45"/>
                  </a:xfrm>
                  <a:custGeom>
                    <a:avLst/>
                    <a:gdLst>
                      <a:gd name="T0" fmla="*/ 52 w 270"/>
                      <a:gd name="T1" fmla="*/ 45 h 82"/>
                      <a:gd name="T2" fmla="*/ 57 w 270"/>
                      <a:gd name="T3" fmla="*/ 44 h 82"/>
                      <a:gd name="T4" fmla="*/ 62 w 270"/>
                      <a:gd name="T5" fmla="*/ 44 h 82"/>
                      <a:gd name="T6" fmla="*/ 67 w 270"/>
                      <a:gd name="T7" fmla="*/ 43 h 82"/>
                      <a:gd name="T8" fmla="*/ 71 w 270"/>
                      <a:gd name="T9" fmla="*/ 42 h 82"/>
                      <a:gd name="T10" fmla="*/ 75 w 270"/>
                      <a:gd name="T11" fmla="*/ 41 h 82"/>
                      <a:gd name="T12" fmla="*/ 80 w 270"/>
                      <a:gd name="T13" fmla="*/ 40 h 82"/>
                      <a:gd name="T14" fmla="*/ 83 w 270"/>
                      <a:gd name="T15" fmla="*/ 38 h 82"/>
                      <a:gd name="T16" fmla="*/ 88 w 270"/>
                      <a:gd name="T17" fmla="*/ 36 h 82"/>
                      <a:gd name="T18" fmla="*/ 94 w 270"/>
                      <a:gd name="T19" fmla="*/ 32 h 82"/>
                      <a:gd name="T20" fmla="*/ 97 w 270"/>
                      <a:gd name="T21" fmla="*/ 28 h 82"/>
                      <a:gd name="T22" fmla="*/ 98 w 270"/>
                      <a:gd name="T23" fmla="*/ 24 h 82"/>
                      <a:gd name="T24" fmla="*/ 98 w 270"/>
                      <a:gd name="T25" fmla="*/ 20 h 82"/>
                      <a:gd name="T26" fmla="*/ 97 w 270"/>
                      <a:gd name="T27" fmla="*/ 14 h 82"/>
                      <a:gd name="T28" fmla="*/ 94 w 270"/>
                      <a:gd name="T29" fmla="*/ 10 h 82"/>
                      <a:gd name="T30" fmla="*/ 88 w 270"/>
                      <a:gd name="T31" fmla="*/ 7 h 82"/>
                      <a:gd name="T32" fmla="*/ 83 w 270"/>
                      <a:gd name="T33" fmla="*/ 4 h 82"/>
                      <a:gd name="T34" fmla="*/ 80 w 270"/>
                      <a:gd name="T35" fmla="*/ 3 h 82"/>
                      <a:gd name="T36" fmla="*/ 75 w 270"/>
                      <a:gd name="T37" fmla="*/ 2 h 82"/>
                      <a:gd name="T38" fmla="*/ 71 w 270"/>
                      <a:gd name="T39" fmla="*/ 1 h 82"/>
                      <a:gd name="T40" fmla="*/ 67 w 270"/>
                      <a:gd name="T41" fmla="*/ 0 h 82"/>
                      <a:gd name="T42" fmla="*/ 62 w 270"/>
                      <a:gd name="T43" fmla="*/ 0 h 82"/>
                      <a:gd name="T44" fmla="*/ 57 w 270"/>
                      <a:gd name="T45" fmla="*/ 0 h 82"/>
                      <a:gd name="T46" fmla="*/ 52 w 270"/>
                      <a:gd name="T47" fmla="*/ 0 h 82"/>
                      <a:gd name="T48" fmla="*/ 47 w 270"/>
                      <a:gd name="T49" fmla="*/ 0 h 82"/>
                      <a:gd name="T50" fmla="*/ 43 w 270"/>
                      <a:gd name="T51" fmla="*/ 0 h 82"/>
                      <a:gd name="T52" fmla="*/ 37 w 270"/>
                      <a:gd name="T53" fmla="*/ 0 h 82"/>
                      <a:gd name="T54" fmla="*/ 33 w 270"/>
                      <a:gd name="T55" fmla="*/ 0 h 82"/>
                      <a:gd name="T56" fmla="*/ 28 w 270"/>
                      <a:gd name="T57" fmla="*/ 1 h 82"/>
                      <a:gd name="T58" fmla="*/ 24 w 270"/>
                      <a:gd name="T59" fmla="*/ 2 h 82"/>
                      <a:gd name="T60" fmla="*/ 20 w 270"/>
                      <a:gd name="T61" fmla="*/ 3 h 82"/>
                      <a:gd name="T62" fmla="*/ 16 w 270"/>
                      <a:gd name="T63" fmla="*/ 4 h 82"/>
                      <a:gd name="T64" fmla="*/ 13 w 270"/>
                      <a:gd name="T65" fmla="*/ 6 h 82"/>
                      <a:gd name="T66" fmla="*/ 10 w 270"/>
                      <a:gd name="T67" fmla="*/ 7 h 82"/>
                      <a:gd name="T68" fmla="*/ 6 w 270"/>
                      <a:gd name="T69" fmla="*/ 10 h 82"/>
                      <a:gd name="T70" fmla="*/ 2 w 270"/>
                      <a:gd name="T71" fmla="*/ 14 h 82"/>
                      <a:gd name="T72" fmla="*/ 0 w 270"/>
                      <a:gd name="T73" fmla="*/ 20 h 82"/>
                      <a:gd name="T74" fmla="*/ 0 w 270"/>
                      <a:gd name="T75" fmla="*/ 24 h 82"/>
                      <a:gd name="T76" fmla="*/ 2 w 270"/>
                      <a:gd name="T77" fmla="*/ 28 h 82"/>
                      <a:gd name="T78" fmla="*/ 6 w 270"/>
                      <a:gd name="T79" fmla="*/ 32 h 82"/>
                      <a:gd name="T80" fmla="*/ 10 w 270"/>
                      <a:gd name="T81" fmla="*/ 35 h 82"/>
                      <a:gd name="T82" fmla="*/ 13 w 270"/>
                      <a:gd name="T83" fmla="*/ 36 h 82"/>
                      <a:gd name="T84" fmla="*/ 16 w 270"/>
                      <a:gd name="T85" fmla="*/ 38 h 82"/>
                      <a:gd name="T86" fmla="*/ 20 w 270"/>
                      <a:gd name="T87" fmla="*/ 40 h 82"/>
                      <a:gd name="T88" fmla="*/ 24 w 270"/>
                      <a:gd name="T89" fmla="*/ 41 h 82"/>
                      <a:gd name="T90" fmla="*/ 28 w 270"/>
                      <a:gd name="T91" fmla="*/ 42 h 82"/>
                      <a:gd name="T92" fmla="*/ 33 w 270"/>
                      <a:gd name="T93" fmla="*/ 43 h 82"/>
                      <a:gd name="T94" fmla="*/ 37 w 270"/>
                      <a:gd name="T95" fmla="*/ 44 h 82"/>
                      <a:gd name="T96" fmla="*/ 43 w 270"/>
                      <a:gd name="T97" fmla="*/ 44 h 82"/>
                      <a:gd name="T98" fmla="*/ 47 w 270"/>
                      <a:gd name="T99" fmla="*/ 45 h 82"/>
                      <a:gd name="T100" fmla="*/ 50 w 270"/>
                      <a:gd name="T101" fmla="*/ 45 h 8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70" h="82">
                        <a:moveTo>
                          <a:pt x="137" y="82"/>
                        </a:moveTo>
                        <a:lnTo>
                          <a:pt x="143" y="82"/>
                        </a:lnTo>
                        <a:lnTo>
                          <a:pt x="150" y="82"/>
                        </a:lnTo>
                        <a:lnTo>
                          <a:pt x="156" y="80"/>
                        </a:lnTo>
                        <a:lnTo>
                          <a:pt x="164" y="80"/>
                        </a:lnTo>
                        <a:lnTo>
                          <a:pt x="169" y="80"/>
                        </a:lnTo>
                        <a:lnTo>
                          <a:pt x="175" y="78"/>
                        </a:lnTo>
                        <a:lnTo>
                          <a:pt x="183" y="78"/>
                        </a:lnTo>
                        <a:lnTo>
                          <a:pt x="188" y="78"/>
                        </a:lnTo>
                        <a:lnTo>
                          <a:pt x="194" y="76"/>
                        </a:lnTo>
                        <a:lnTo>
                          <a:pt x="200" y="74"/>
                        </a:lnTo>
                        <a:lnTo>
                          <a:pt x="205" y="74"/>
                        </a:lnTo>
                        <a:lnTo>
                          <a:pt x="211" y="74"/>
                        </a:lnTo>
                        <a:lnTo>
                          <a:pt x="217" y="72"/>
                        </a:lnTo>
                        <a:lnTo>
                          <a:pt x="221" y="70"/>
                        </a:lnTo>
                        <a:lnTo>
                          <a:pt x="226" y="70"/>
                        </a:lnTo>
                        <a:lnTo>
                          <a:pt x="230" y="70"/>
                        </a:lnTo>
                        <a:lnTo>
                          <a:pt x="240" y="66"/>
                        </a:lnTo>
                        <a:lnTo>
                          <a:pt x="247" y="63"/>
                        </a:lnTo>
                        <a:lnTo>
                          <a:pt x="255" y="59"/>
                        </a:lnTo>
                        <a:lnTo>
                          <a:pt x="261" y="57"/>
                        </a:lnTo>
                        <a:lnTo>
                          <a:pt x="264" y="51"/>
                        </a:lnTo>
                        <a:lnTo>
                          <a:pt x="268" y="47"/>
                        </a:lnTo>
                        <a:lnTo>
                          <a:pt x="268" y="44"/>
                        </a:lnTo>
                        <a:lnTo>
                          <a:pt x="270" y="40"/>
                        </a:lnTo>
                        <a:lnTo>
                          <a:pt x="268" y="36"/>
                        </a:lnTo>
                        <a:lnTo>
                          <a:pt x="268" y="30"/>
                        </a:lnTo>
                        <a:lnTo>
                          <a:pt x="264" y="26"/>
                        </a:lnTo>
                        <a:lnTo>
                          <a:pt x="261" y="25"/>
                        </a:lnTo>
                        <a:lnTo>
                          <a:pt x="255" y="19"/>
                        </a:lnTo>
                        <a:lnTo>
                          <a:pt x="247" y="17"/>
                        </a:lnTo>
                        <a:lnTo>
                          <a:pt x="240" y="13"/>
                        </a:lnTo>
                        <a:lnTo>
                          <a:pt x="230" y="11"/>
                        </a:lnTo>
                        <a:lnTo>
                          <a:pt x="226" y="7"/>
                        </a:lnTo>
                        <a:lnTo>
                          <a:pt x="221" y="7"/>
                        </a:lnTo>
                        <a:lnTo>
                          <a:pt x="217" y="6"/>
                        </a:lnTo>
                        <a:lnTo>
                          <a:pt x="211" y="6"/>
                        </a:lnTo>
                        <a:lnTo>
                          <a:pt x="205" y="4"/>
                        </a:lnTo>
                        <a:lnTo>
                          <a:pt x="200" y="4"/>
                        </a:lnTo>
                        <a:lnTo>
                          <a:pt x="194" y="2"/>
                        </a:lnTo>
                        <a:lnTo>
                          <a:pt x="188" y="2"/>
                        </a:lnTo>
                        <a:lnTo>
                          <a:pt x="183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4" y="0"/>
                        </a:lnTo>
                        <a:lnTo>
                          <a:pt x="156" y="0"/>
                        </a:lnTo>
                        <a:lnTo>
                          <a:pt x="150" y="0"/>
                        </a:lnTo>
                        <a:lnTo>
                          <a:pt x="143" y="0"/>
                        </a:lnTo>
                        <a:lnTo>
                          <a:pt x="137" y="0"/>
                        </a:lnTo>
                        <a:lnTo>
                          <a:pt x="129" y="0"/>
                        </a:lnTo>
                        <a:lnTo>
                          <a:pt x="122" y="0"/>
                        </a:lnTo>
                        <a:lnTo>
                          <a:pt x="116" y="0"/>
                        </a:lnTo>
                        <a:lnTo>
                          <a:pt x="109" y="0"/>
                        </a:lnTo>
                        <a:lnTo>
                          <a:pt x="101" y="0"/>
                        </a:lnTo>
                        <a:lnTo>
                          <a:pt x="95" y="0"/>
                        </a:lnTo>
                        <a:lnTo>
                          <a:pt x="90" y="0"/>
                        </a:lnTo>
                        <a:lnTo>
                          <a:pt x="84" y="2"/>
                        </a:lnTo>
                        <a:lnTo>
                          <a:pt x="76" y="2"/>
                        </a:lnTo>
                        <a:lnTo>
                          <a:pt x="71" y="4"/>
                        </a:lnTo>
                        <a:lnTo>
                          <a:pt x="65" y="4"/>
                        </a:lnTo>
                        <a:lnTo>
                          <a:pt x="61" y="6"/>
                        </a:lnTo>
                        <a:lnTo>
                          <a:pt x="55" y="6"/>
                        </a:lnTo>
                        <a:lnTo>
                          <a:pt x="50" y="7"/>
                        </a:lnTo>
                        <a:lnTo>
                          <a:pt x="44" y="7"/>
                        </a:lnTo>
                        <a:lnTo>
                          <a:pt x="40" y="11"/>
                        </a:lnTo>
                        <a:lnTo>
                          <a:pt x="36" y="11"/>
                        </a:lnTo>
                        <a:lnTo>
                          <a:pt x="31" y="13"/>
                        </a:lnTo>
                        <a:lnTo>
                          <a:pt x="27" y="13"/>
                        </a:lnTo>
                        <a:lnTo>
                          <a:pt x="23" y="17"/>
                        </a:lnTo>
                        <a:lnTo>
                          <a:pt x="15" y="19"/>
                        </a:lnTo>
                        <a:lnTo>
                          <a:pt x="12" y="25"/>
                        </a:lnTo>
                        <a:lnTo>
                          <a:pt x="6" y="26"/>
                        </a:lnTo>
                        <a:lnTo>
                          <a:pt x="4" y="30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4" y="47"/>
                        </a:lnTo>
                        <a:lnTo>
                          <a:pt x="6" y="51"/>
                        </a:lnTo>
                        <a:lnTo>
                          <a:pt x="12" y="57"/>
                        </a:lnTo>
                        <a:lnTo>
                          <a:pt x="15" y="59"/>
                        </a:lnTo>
                        <a:lnTo>
                          <a:pt x="23" y="63"/>
                        </a:lnTo>
                        <a:lnTo>
                          <a:pt x="27" y="63"/>
                        </a:lnTo>
                        <a:lnTo>
                          <a:pt x="31" y="66"/>
                        </a:lnTo>
                        <a:lnTo>
                          <a:pt x="36" y="66"/>
                        </a:lnTo>
                        <a:lnTo>
                          <a:pt x="40" y="70"/>
                        </a:lnTo>
                        <a:lnTo>
                          <a:pt x="44" y="70"/>
                        </a:lnTo>
                        <a:lnTo>
                          <a:pt x="50" y="70"/>
                        </a:lnTo>
                        <a:lnTo>
                          <a:pt x="55" y="72"/>
                        </a:lnTo>
                        <a:lnTo>
                          <a:pt x="61" y="74"/>
                        </a:lnTo>
                        <a:lnTo>
                          <a:pt x="65" y="74"/>
                        </a:lnTo>
                        <a:lnTo>
                          <a:pt x="71" y="74"/>
                        </a:lnTo>
                        <a:lnTo>
                          <a:pt x="76" y="76"/>
                        </a:lnTo>
                        <a:lnTo>
                          <a:pt x="84" y="78"/>
                        </a:lnTo>
                        <a:lnTo>
                          <a:pt x="90" y="78"/>
                        </a:lnTo>
                        <a:lnTo>
                          <a:pt x="95" y="78"/>
                        </a:lnTo>
                        <a:lnTo>
                          <a:pt x="101" y="80"/>
                        </a:lnTo>
                        <a:lnTo>
                          <a:pt x="109" y="80"/>
                        </a:lnTo>
                        <a:lnTo>
                          <a:pt x="116" y="80"/>
                        </a:lnTo>
                        <a:lnTo>
                          <a:pt x="122" y="82"/>
                        </a:lnTo>
                        <a:lnTo>
                          <a:pt x="129" y="82"/>
                        </a:lnTo>
                        <a:lnTo>
                          <a:pt x="137" y="8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112868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</a:pPr>
                    <a:endParaRPr lang="en-US">
                      <a:solidFill>
                        <a:prstClr val="black"/>
                      </a:solidFill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6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843" y="3822"/>
                    <a:ext cx="45" cy="72"/>
                    <a:chOff x="5841" y="3820"/>
                    <a:chExt cx="45" cy="72"/>
                  </a:xfrm>
                </p:grpSpPr>
                <p:sp>
                  <p:nvSpPr>
                    <p:cNvPr id="68" name="Oval 24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22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9" name="Oval 25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6" y="3830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Oval 26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33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" name="Oval 27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44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" name="Oval 28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6" y="3849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3" name="Oval 29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0" y="3858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Oval 30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8" y="3868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" name="Oval 31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0" y="3878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6" name="Oval 32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2" y="388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" name="Oval 33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9" y="382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Oval 34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1" y="3836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" name="Oval 35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6" y="3847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Oval 36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1" y="3856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Oval 37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4" y="386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" name="Oval 38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8" y="385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" name="Oval 39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1" y="383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" name="Oval 40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1" y="385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12868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</a:pPr>
                      <a:endParaRPr lang="en-US">
                        <a:solidFill>
                          <a:prstClr val="black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67" name="Freeform 41"/>
                  <p:cNvSpPr>
                    <a:spLocks/>
                  </p:cNvSpPr>
                  <p:nvPr/>
                </p:nvSpPr>
                <p:spPr bwMode="auto">
                  <a:xfrm rot="3992047">
                    <a:off x="5814" y="3839"/>
                    <a:ext cx="96" cy="39"/>
                  </a:xfrm>
                  <a:custGeom>
                    <a:avLst/>
                    <a:gdLst>
                      <a:gd name="T0" fmla="*/ 51 w 270"/>
                      <a:gd name="T1" fmla="*/ 39 h 82"/>
                      <a:gd name="T2" fmla="*/ 55 w 270"/>
                      <a:gd name="T3" fmla="*/ 38 h 82"/>
                      <a:gd name="T4" fmla="*/ 60 w 270"/>
                      <a:gd name="T5" fmla="*/ 38 h 82"/>
                      <a:gd name="T6" fmla="*/ 65 w 270"/>
                      <a:gd name="T7" fmla="*/ 37 h 82"/>
                      <a:gd name="T8" fmla="*/ 69 w 270"/>
                      <a:gd name="T9" fmla="*/ 36 h 82"/>
                      <a:gd name="T10" fmla="*/ 73 w 270"/>
                      <a:gd name="T11" fmla="*/ 35 h 82"/>
                      <a:gd name="T12" fmla="*/ 77 w 270"/>
                      <a:gd name="T13" fmla="*/ 34 h 82"/>
                      <a:gd name="T14" fmla="*/ 80 w 270"/>
                      <a:gd name="T15" fmla="*/ 33 h 82"/>
                      <a:gd name="T16" fmla="*/ 85 w 270"/>
                      <a:gd name="T17" fmla="*/ 31 h 82"/>
                      <a:gd name="T18" fmla="*/ 91 w 270"/>
                      <a:gd name="T19" fmla="*/ 28 h 82"/>
                      <a:gd name="T20" fmla="*/ 94 w 270"/>
                      <a:gd name="T21" fmla="*/ 24 h 82"/>
                      <a:gd name="T22" fmla="*/ 95 w 270"/>
                      <a:gd name="T23" fmla="*/ 21 h 82"/>
                      <a:gd name="T24" fmla="*/ 95 w 270"/>
                      <a:gd name="T25" fmla="*/ 17 h 82"/>
                      <a:gd name="T26" fmla="*/ 94 w 270"/>
                      <a:gd name="T27" fmla="*/ 12 h 82"/>
                      <a:gd name="T28" fmla="*/ 91 w 270"/>
                      <a:gd name="T29" fmla="*/ 9 h 82"/>
                      <a:gd name="T30" fmla="*/ 85 w 270"/>
                      <a:gd name="T31" fmla="*/ 6 h 82"/>
                      <a:gd name="T32" fmla="*/ 80 w 270"/>
                      <a:gd name="T33" fmla="*/ 3 h 82"/>
                      <a:gd name="T34" fmla="*/ 77 w 270"/>
                      <a:gd name="T35" fmla="*/ 3 h 82"/>
                      <a:gd name="T36" fmla="*/ 73 w 270"/>
                      <a:gd name="T37" fmla="*/ 2 h 82"/>
                      <a:gd name="T38" fmla="*/ 69 w 270"/>
                      <a:gd name="T39" fmla="*/ 1 h 82"/>
                      <a:gd name="T40" fmla="*/ 65 w 270"/>
                      <a:gd name="T41" fmla="*/ 0 h 82"/>
                      <a:gd name="T42" fmla="*/ 60 w 270"/>
                      <a:gd name="T43" fmla="*/ 0 h 82"/>
                      <a:gd name="T44" fmla="*/ 55 w 270"/>
                      <a:gd name="T45" fmla="*/ 0 h 82"/>
                      <a:gd name="T46" fmla="*/ 51 w 270"/>
                      <a:gd name="T47" fmla="*/ 0 h 82"/>
                      <a:gd name="T48" fmla="*/ 46 w 270"/>
                      <a:gd name="T49" fmla="*/ 0 h 82"/>
                      <a:gd name="T50" fmla="*/ 41 w 270"/>
                      <a:gd name="T51" fmla="*/ 0 h 82"/>
                      <a:gd name="T52" fmla="*/ 36 w 270"/>
                      <a:gd name="T53" fmla="*/ 0 h 82"/>
                      <a:gd name="T54" fmla="*/ 32 w 270"/>
                      <a:gd name="T55" fmla="*/ 0 h 82"/>
                      <a:gd name="T56" fmla="*/ 27 w 270"/>
                      <a:gd name="T57" fmla="*/ 1 h 82"/>
                      <a:gd name="T58" fmla="*/ 23 w 270"/>
                      <a:gd name="T59" fmla="*/ 2 h 82"/>
                      <a:gd name="T60" fmla="*/ 20 w 270"/>
                      <a:gd name="T61" fmla="*/ 3 h 82"/>
                      <a:gd name="T62" fmla="*/ 16 w 270"/>
                      <a:gd name="T63" fmla="*/ 3 h 82"/>
                      <a:gd name="T64" fmla="*/ 13 w 270"/>
                      <a:gd name="T65" fmla="*/ 5 h 82"/>
                      <a:gd name="T66" fmla="*/ 10 w 270"/>
                      <a:gd name="T67" fmla="*/ 6 h 82"/>
                      <a:gd name="T68" fmla="*/ 5 w 270"/>
                      <a:gd name="T69" fmla="*/ 9 h 82"/>
                      <a:gd name="T70" fmla="*/ 2 w 270"/>
                      <a:gd name="T71" fmla="*/ 12 h 82"/>
                      <a:gd name="T72" fmla="*/ 0 w 270"/>
                      <a:gd name="T73" fmla="*/ 17 h 82"/>
                      <a:gd name="T74" fmla="*/ 0 w 270"/>
                      <a:gd name="T75" fmla="*/ 21 h 82"/>
                      <a:gd name="T76" fmla="*/ 2 w 270"/>
                      <a:gd name="T77" fmla="*/ 24 h 82"/>
                      <a:gd name="T78" fmla="*/ 5 w 270"/>
                      <a:gd name="T79" fmla="*/ 28 h 82"/>
                      <a:gd name="T80" fmla="*/ 10 w 270"/>
                      <a:gd name="T81" fmla="*/ 30 h 82"/>
                      <a:gd name="T82" fmla="*/ 13 w 270"/>
                      <a:gd name="T83" fmla="*/ 31 h 82"/>
                      <a:gd name="T84" fmla="*/ 16 w 270"/>
                      <a:gd name="T85" fmla="*/ 33 h 82"/>
                      <a:gd name="T86" fmla="*/ 20 w 270"/>
                      <a:gd name="T87" fmla="*/ 34 h 82"/>
                      <a:gd name="T88" fmla="*/ 23 w 270"/>
                      <a:gd name="T89" fmla="*/ 35 h 82"/>
                      <a:gd name="T90" fmla="*/ 27 w 270"/>
                      <a:gd name="T91" fmla="*/ 36 h 82"/>
                      <a:gd name="T92" fmla="*/ 32 w 270"/>
                      <a:gd name="T93" fmla="*/ 37 h 82"/>
                      <a:gd name="T94" fmla="*/ 36 w 270"/>
                      <a:gd name="T95" fmla="*/ 38 h 82"/>
                      <a:gd name="T96" fmla="*/ 41 w 270"/>
                      <a:gd name="T97" fmla="*/ 38 h 82"/>
                      <a:gd name="T98" fmla="*/ 46 w 270"/>
                      <a:gd name="T99" fmla="*/ 39 h 82"/>
                      <a:gd name="T100" fmla="*/ 49 w 270"/>
                      <a:gd name="T101" fmla="*/ 39 h 8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70" h="82">
                        <a:moveTo>
                          <a:pt x="137" y="82"/>
                        </a:moveTo>
                        <a:lnTo>
                          <a:pt x="143" y="82"/>
                        </a:lnTo>
                        <a:lnTo>
                          <a:pt x="150" y="82"/>
                        </a:lnTo>
                        <a:lnTo>
                          <a:pt x="156" y="80"/>
                        </a:lnTo>
                        <a:lnTo>
                          <a:pt x="164" y="80"/>
                        </a:lnTo>
                        <a:lnTo>
                          <a:pt x="169" y="80"/>
                        </a:lnTo>
                        <a:lnTo>
                          <a:pt x="175" y="78"/>
                        </a:lnTo>
                        <a:lnTo>
                          <a:pt x="183" y="78"/>
                        </a:lnTo>
                        <a:lnTo>
                          <a:pt x="188" y="78"/>
                        </a:lnTo>
                        <a:lnTo>
                          <a:pt x="194" y="76"/>
                        </a:lnTo>
                        <a:lnTo>
                          <a:pt x="200" y="74"/>
                        </a:lnTo>
                        <a:lnTo>
                          <a:pt x="205" y="74"/>
                        </a:lnTo>
                        <a:lnTo>
                          <a:pt x="211" y="74"/>
                        </a:lnTo>
                        <a:lnTo>
                          <a:pt x="217" y="72"/>
                        </a:lnTo>
                        <a:lnTo>
                          <a:pt x="221" y="70"/>
                        </a:lnTo>
                        <a:lnTo>
                          <a:pt x="226" y="70"/>
                        </a:lnTo>
                        <a:lnTo>
                          <a:pt x="230" y="70"/>
                        </a:lnTo>
                        <a:lnTo>
                          <a:pt x="240" y="66"/>
                        </a:lnTo>
                        <a:lnTo>
                          <a:pt x="247" y="63"/>
                        </a:lnTo>
                        <a:lnTo>
                          <a:pt x="255" y="59"/>
                        </a:lnTo>
                        <a:lnTo>
                          <a:pt x="261" y="57"/>
                        </a:lnTo>
                        <a:lnTo>
                          <a:pt x="264" y="51"/>
                        </a:lnTo>
                        <a:lnTo>
                          <a:pt x="268" y="47"/>
                        </a:lnTo>
                        <a:lnTo>
                          <a:pt x="268" y="44"/>
                        </a:lnTo>
                        <a:lnTo>
                          <a:pt x="270" y="40"/>
                        </a:lnTo>
                        <a:lnTo>
                          <a:pt x="268" y="36"/>
                        </a:lnTo>
                        <a:lnTo>
                          <a:pt x="268" y="30"/>
                        </a:lnTo>
                        <a:lnTo>
                          <a:pt x="264" y="26"/>
                        </a:lnTo>
                        <a:lnTo>
                          <a:pt x="261" y="25"/>
                        </a:lnTo>
                        <a:lnTo>
                          <a:pt x="255" y="19"/>
                        </a:lnTo>
                        <a:lnTo>
                          <a:pt x="247" y="17"/>
                        </a:lnTo>
                        <a:lnTo>
                          <a:pt x="240" y="13"/>
                        </a:lnTo>
                        <a:lnTo>
                          <a:pt x="230" y="11"/>
                        </a:lnTo>
                        <a:lnTo>
                          <a:pt x="226" y="7"/>
                        </a:lnTo>
                        <a:lnTo>
                          <a:pt x="221" y="7"/>
                        </a:lnTo>
                        <a:lnTo>
                          <a:pt x="217" y="6"/>
                        </a:lnTo>
                        <a:lnTo>
                          <a:pt x="211" y="6"/>
                        </a:lnTo>
                        <a:lnTo>
                          <a:pt x="205" y="4"/>
                        </a:lnTo>
                        <a:lnTo>
                          <a:pt x="200" y="4"/>
                        </a:lnTo>
                        <a:lnTo>
                          <a:pt x="194" y="2"/>
                        </a:lnTo>
                        <a:lnTo>
                          <a:pt x="188" y="2"/>
                        </a:lnTo>
                        <a:lnTo>
                          <a:pt x="183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4" y="0"/>
                        </a:lnTo>
                        <a:lnTo>
                          <a:pt x="156" y="0"/>
                        </a:lnTo>
                        <a:lnTo>
                          <a:pt x="150" y="0"/>
                        </a:lnTo>
                        <a:lnTo>
                          <a:pt x="143" y="0"/>
                        </a:lnTo>
                        <a:lnTo>
                          <a:pt x="137" y="0"/>
                        </a:lnTo>
                        <a:lnTo>
                          <a:pt x="129" y="0"/>
                        </a:lnTo>
                        <a:lnTo>
                          <a:pt x="122" y="0"/>
                        </a:lnTo>
                        <a:lnTo>
                          <a:pt x="116" y="0"/>
                        </a:lnTo>
                        <a:lnTo>
                          <a:pt x="109" y="0"/>
                        </a:lnTo>
                        <a:lnTo>
                          <a:pt x="101" y="0"/>
                        </a:lnTo>
                        <a:lnTo>
                          <a:pt x="95" y="0"/>
                        </a:lnTo>
                        <a:lnTo>
                          <a:pt x="90" y="0"/>
                        </a:lnTo>
                        <a:lnTo>
                          <a:pt x="84" y="2"/>
                        </a:lnTo>
                        <a:lnTo>
                          <a:pt x="76" y="2"/>
                        </a:lnTo>
                        <a:lnTo>
                          <a:pt x="71" y="4"/>
                        </a:lnTo>
                        <a:lnTo>
                          <a:pt x="65" y="4"/>
                        </a:lnTo>
                        <a:lnTo>
                          <a:pt x="61" y="6"/>
                        </a:lnTo>
                        <a:lnTo>
                          <a:pt x="55" y="6"/>
                        </a:lnTo>
                        <a:lnTo>
                          <a:pt x="50" y="7"/>
                        </a:lnTo>
                        <a:lnTo>
                          <a:pt x="44" y="7"/>
                        </a:lnTo>
                        <a:lnTo>
                          <a:pt x="40" y="11"/>
                        </a:lnTo>
                        <a:lnTo>
                          <a:pt x="36" y="11"/>
                        </a:lnTo>
                        <a:lnTo>
                          <a:pt x="31" y="13"/>
                        </a:lnTo>
                        <a:lnTo>
                          <a:pt x="27" y="13"/>
                        </a:lnTo>
                        <a:lnTo>
                          <a:pt x="23" y="17"/>
                        </a:lnTo>
                        <a:lnTo>
                          <a:pt x="15" y="19"/>
                        </a:lnTo>
                        <a:lnTo>
                          <a:pt x="12" y="25"/>
                        </a:lnTo>
                        <a:lnTo>
                          <a:pt x="6" y="26"/>
                        </a:lnTo>
                        <a:lnTo>
                          <a:pt x="4" y="30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4" y="47"/>
                        </a:lnTo>
                        <a:lnTo>
                          <a:pt x="6" y="51"/>
                        </a:lnTo>
                        <a:lnTo>
                          <a:pt x="12" y="57"/>
                        </a:lnTo>
                        <a:lnTo>
                          <a:pt x="15" y="59"/>
                        </a:lnTo>
                        <a:lnTo>
                          <a:pt x="23" y="63"/>
                        </a:lnTo>
                        <a:lnTo>
                          <a:pt x="27" y="63"/>
                        </a:lnTo>
                        <a:lnTo>
                          <a:pt x="31" y="66"/>
                        </a:lnTo>
                        <a:lnTo>
                          <a:pt x="36" y="66"/>
                        </a:lnTo>
                        <a:lnTo>
                          <a:pt x="40" y="70"/>
                        </a:lnTo>
                        <a:lnTo>
                          <a:pt x="44" y="70"/>
                        </a:lnTo>
                        <a:lnTo>
                          <a:pt x="50" y="70"/>
                        </a:lnTo>
                        <a:lnTo>
                          <a:pt x="55" y="72"/>
                        </a:lnTo>
                        <a:lnTo>
                          <a:pt x="61" y="74"/>
                        </a:lnTo>
                        <a:lnTo>
                          <a:pt x="65" y="74"/>
                        </a:lnTo>
                        <a:lnTo>
                          <a:pt x="71" y="74"/>
                        </a:lnTo>
                        <a:lnTo>
                          <a:pt x="76" y="76"/>
                        </a:lnTo>
                        <a:lnTo>
                          <a:pt x="84" y="78"/>
                        </a:lnTo>
                        <a:lnTo>
                          <a:pt x="90" y="78"/>
                        </a:lnTo>
                        <a:lnTo>
                          <a:pt x="95" y="78"/>
                        </a:lnTo>
                        <a:lnTo>
                          <a:pt x="101" y="80"/>
                        </a:lnTo>
                        <a:lnTo>
                          <a:pt x="109" y="80"/>
                        </a:lnTo>
                        <a:lnTo>
                          <a:pt x="116" y="80"/>
                        </a:lnTo>
                        <a:lnTo>
                          <a:pt x="122" y="82"/>
                        </a:lnTo>
                        <a:lnTo>
                          <a:pt x="129" y="82"/>
                        </a:lnTo>
                        <a:lnTo>
                          <a:pt x="137" y="8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112868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</a:pPr>
                    <a:endParaRPr lang="en-US">
                      <a:solidFill>
                        <a:prstClr val="black"/>
                      </a:solidFill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8" name="Oval 42"/>
            <p:cNvSpPr>
              <a:spLocks noChangeArrowheads="1"/>
            </p:cNvSpPr>
            <p:nvPr/>
          </p:nvSpPr>
          <p:spPr bwMode="auto">
            <a:xfrm rot="-10358234" flipH="1" flipV="1">
              <a:off x="5190" y="2511"/>
              <a:ext cx="50" cy="3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43"/>
            <p:cNvSpPr>
              <a:spLocks noChangeArrowheads="1"/>
            </p:cNvSpPr>
            <p:nvPr/>
          </p:nvSpPr>
          <p:spPr bwMode="auto">
            <a:xfrm rot="-10358234" flipH="1" flipV="1">
              <a:off x="5211" y="2652"/>
              <a:ext cx="50" cy="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-9739944" flipH="1" flipV="1">
              <a:off x="5224" y="2704"/>
              <a:ext cx="50" cy="4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Oval 45"/>
            <p:cNvSpPr>
              <a:spLocks noChangeArrowheads="1"/>
            </p:cNvSpPr>
            <p:nvPr/>
          </p:nvSpPr>
          <p:spPr bwMode="auto">
            <a:xfrm rot="10800000" flipH="1" flipV="1">
              <a:off x="5154" y="2503"/>
              <a:ext cx="50" cy="3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46"/>
            <p:cNvSpPr>
              <a:spLocks noChangeArrowheads="1"/>
            </p:cNvSpPr>
            <p:nvPr/>
          </p:nvSpPr>
          <p:spPr bwMode="auto">
            <a:xfrm rot="10800000" flipH="1" flipV="1">
              <a:off x="5107" y="2518"/>
              <a:ext cx="50" cy="2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Oval 47"/>
            <p:cNvSpPr>
              <a:spLocks noChangeArrowheads="1"/>
            </p:cNvSpPr>
            <p:nvPr/>
          </p:nvSpPr>
          <p:spPr bwMode="auto">
            <a:xfrm rot="10257631" flipH="1" flipV="1">
              <a:off x="5051" y="2573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Oval 48"/>
            <p:cNvSpPr>
              <a:spLocks noChangeArrowheads="1"/>
            </p:cNvSpPr>
            <p:nvPr/>
          </p:nvSpPr>
          <p:spPr bwMode="auto">
            <a:xfrm rot="10489272" flipH="1" flipV="1">
              <a:off x="5081" y="2622"/>
              <a:ext cx="49" cy="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Oval 49"/>
            <p:cNvSpPr>
              <a:spLocks noChangeArrowheads="1"/>
            </p:cNvSpPr>
            <p:nvPr/>
          </p:nvSpPr>
          <p:spPr bwMode="auto">
            <a:xfrm rot="10028534" flipH="1" flipV="1">
              <a:off x="5045" y="2693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50"/>
            <p:cNvSpPr>
              <a:spLocks noChangeArrowheads="1"/>
            </p:cNvSpPr>
            <p:nvPr/>
          </p:nvSpPr>
          <p:spPr bwMode="auto">
            <a:xfrm rot="9529917" flipH="1" flipV="1">
              <a:off x="5035" y="2771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2868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lang="en-US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5" name="Picture 5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322" y="4357770"/>
            <a:ext cx="626539" cy="62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5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87748" y="1175951"/>
            <a:ext cx="9642109" cy="54597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71" tIns="42337" rIns="84671" bIns="42337" anchor="ctr"/>
          <a:lstStyle/>
          <a:p>
            <a:pPr algn="ctr" defTabSz="112868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9" name="Elbow Connector 148"/>
          <p:cNvCxnSpPr/>
          <p:nvPr/>
        </p:nvCxnSpPr>
        <p:spPr>
          <a:xfrm>
            <a:off x="1133054" y="1931917"/>
            <a:ext cx="533047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Title 3"/>
          <p:cNvSpPr>
            <a:spLocks noGrp="1"/>
          </p:cNvSpPr>
          <p:nvPr>
            <p:ph type="title"/>
          </p:nvPr>
        </p:nvSpPr>
        <p:spPr>
          <a:xfrm>
            <a:off x="2" y="167994"/>
            <a:ext cx="7302479" cy="1007957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Live Linear Streaming</a:t>
            </a:r>
          </a:p>
        </p:txBody>
      </p:sp>
      <p:graphicFrame>
        <p:nvGraphicFramePr>
          <p:cNvPr id="6148" name="Object 21"/>
          <p:cNvGraphicFramePr>
            <a:graphicFrameLocks noChangeAspect="1"/>
          </p:cNvGraphicFramePr>
          <p:nvPr/>
        </p:nvGraphicFramePr>
        <p:xfrm>
          <a:off x="7687168" y="1343944"/>
          <a:ext cx="1218393" cy="117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Visio" r:id="rId3" imgW="1955800" imgH="1422400" progId="Visio.Drawing.11">
                  <p:embed/>
                </p:oleObj>
              </mc:Choice>
              <mc:Fallback>
                <p:oleObj name="Visio" r:id="rId3" imgW="1955800" imgH="142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7168" y="1343944"/>
                        <a:ext cx="1218393" cy="117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/>
          <p:nvPr/>
        </p:nvCxnSpPr>
        <p:spPr>
          <a:xfrm>
            <a:off x="1511177" y="5459765"/>
            <a:ext cx="6204875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0" name="Object 39"/>
          <p:cNvGraphicFramePr>
            <a:graphicFrameLocks noChangeAspect="1"/>
          </p:cNvGraphicFramePr>
          <p:nvPr/>
        </p:nvGraphicFramePr>
        <p:xfrm>
          <a:off x="7687168" y="4871791"/>
          <a:ext cx="1218393" cy="117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Visio" r:id="rId5" imgW="1955800" imgH="1422400" progId="Visio.Drawing.11">
                  <p:embed/>
                </p:oleObj>
              </mc:Choice>
              <mc:Fallback>
                <p:oleObj name="Visio" r:id="rId5" imgW="1955800" imgH="142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7168" y="4871791"/>
                        <a:ext cx="1218393" cy="117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Elbow Connector 40"/>
          <p:cNvCxnSpPr/>
          <p:nvPr/>
        </p:nvCxnSpPr>
        <p:spPr>
          <a:xfrm flipV="1">
            <a:off x="1637216" y="1931917"/>
            <a:ext cx="4206606" cy="2435895"/>
          </a:xfrm>
          <a:prstGeom prst="bentConnector3">
            <a:avLst>
              <a:gd name="adj1" fmla="val 10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41"/>
          <p:cNvSpPr txBox="1">
            <a:spLocks noChangeArrowheads="1"/>
          </p:cNvSpPr>
          <p:nvPr/>
        </p:nvSpPr>
        <p:spPr bwMode="auto">
          <a:xfrm>
            <a:off x="7706420" y="6131736"/>
            <a:ext cx="12455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12868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1400">
                <a:solidFill>
                  <a:srgbClr val="0C0C0C"/>
                </a:solidFill>
                <a:cs typeface="+mn-cs"/>
              </a:rPr>
              <a:t>CVP-2 Certified</a:t>
            </a:r>
          </a:p>
          <a:p>
            <a:pPr algn="ctr" defTabSz="112868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1400">
                <a:solidFill>
                  <a:srgbClr val="0C0C0C"/>
                </a:solidFill>
                <a:cs typeface="+mn-cs"/>
              </a:rPr>
              <a:t>COAM Device</a:t>
            </a:r>
          </a:p>
        </p:txBody>
      </p:sp>
      <p:pic>
        <p:nvPicPr>
          <p:cNvPr id="6154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74" y="4283818"/>
            <a:ext cx="1020141" cy="194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32"/>
          <p:cNvSpPr txBox="1">
            <a:spLocks noChangeArrowheads="1"/>
          </p:cNvSpPr>
          <p:nvPr/>
        </p:nvSpPr>
        <p:spPr bwMode="auto">
          <a:xfrm>
            <a:off x="817952" y="6299732"/>
            <a:ext cx="11343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12868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1400">
                <a:solidFill>
                  <a:srgbClr val="0C0C0C"/>
                </a:solidFill>
                <a:cs typeface="+mn-cs"/>
              </a:rPr>
              <a:t>Data Gateway</a:t>
            </a:r>
          </a:p>
        </p:txBody>
      </p:sp>
      <p:pic>
        <p:nvPicPr>
          <p:cNvPr id="6156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58" y="1763924"/>
            <a:ext cx="1449467" cy="3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72"/>
          <p:cNvSpPr txBox="1">
            <a:spLocks noChangeArrowheads="1"/>
          </p:cNvSpPr>
          <p:nvPr/>
        </p:nvSpPr>
        <p:spPr bwMode="auto">
          <a:xfrm>
            <a:off x="7268222" y="1679930"/>
            <a:ext cx="458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12868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1400">
                <a:solidFill>
                  <a:srgbClr val="0C0C0C"/>
                </a:solidFill>
                <a:cs typeface="+mn-cs"/>
              </a:rPr>
              <a:t>HDMI</a:t>
            </a:r>
          </a:p>
        </p:txBody>
      </p:sp>
      <p:cxnSp>
        <p:nvCxnSpPr>
          <p:cNvPr id="74" name="Elbow Connector 73"/>
          <p:cNvCxnSpPr/>
          <p:nvPr/>
        </p:nvCxnSpPr>
        <p:spPr>
          <a:xfrm flipV="1">
            <a:off x="7246026" y="1931917"/>
            <a:ext cx="533047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>
            <a:off x="1574197" y="5459766"/>
            <a:ext cx="6112971" cy="17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111"/>
          <p:cNvSpPr txBox="1">
            <a:spLocks noChangeArrowheads="1"/>
          </p:cNvSpPr>
          <p:nvPr/>
        </p:nvSpPr>
        <p:spPr bwMode="auto">
          <a:xfrm>
            <a:off x="6032638" y="2183909"/>
            <a:ext cx="9169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12868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1400">
                <a:solidFill>
                  <a:srgbClr val="0C0C0C"/>
                </a:solidFill>
                <a:cs typeface="+mn-cs"/>
              </a:rPr>
              <a:t>Hybrid STB</a:t>
            </a:r>
          </a:p>
        </p:txBody>
      </p:sp>
      <p:pic>
        <p:nvPicPr>
          <p:cNvPr id="6161" name="Picture 4" descr="Dl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58" y="1438439"/>
            <a:ext cx="693224" cy="32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4" descr="Dl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47" y="4535807"/>
            <a:ext cx="693224" cy="32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79" y="3023872"/>
            <a:ext cx="640706" cy="8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733357" y="2547891"/>
            <a:ext cx="26799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12868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1400" dirty="0">
                <a:solidFill>
                  <a:srgbClr val="0C0C0C"/>
                </a:solidFill>
                <a:cs typeface="+mn-cs"/>
              </a:rPr>
              <a:t>1. User enables DLNA via STB UI</a:t>
            </a:r>
          </a:p>
        </p:txBody>
      </p:sp>
      <p:cxnSp>
        <p:nvCxnSpPr>
          <p:cNvPr id="48" name="Elbow Connector 47"/>
          <p:cNvCxnSpPr>
            <a:stCxn id="6156" idx="1"/>
          </p:cNvCxnSpPr>
          <p:nvPr/>
        </p:nvCxnSpPr>
        <p:spPr>
          <a:xfrm rot="10800000" flipH="1" flipV="1">
            <a:off x="5796557" y="1956418"/>
            <a:ext cx="1890610" cy="3503349"/>
          </a:xfrm>
          <a:prstGeom prst="bentConnector4">
            <a:avLst>
              <a:gd name="adj1" fmla="val -217778"/>
              <a:gd name="adj2" fmla="val 99898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176216" y="4715941"/>
            <a:ext cx="34352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12868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1400" dirty="0">
                <a:solidFill>
                  <a:srgbClr val="0C0C0C"/>
                </a:solidFill>
                <a:cs typeface="+mn-cs"/>
              </a:rPr>
              <a:t>2. STB publishes </a:t>
            </a:r>
            <a:r>
              <a:rPr lang="en-US" altLang="en-US" sz="1400" dirty="0" err="1">
                <a:solidFill>
                  <a:srgbClr val="0C0C0C"/>
                </a:solidFill>
                <a:cs typeface="+mn-cs"/>
              </a:rPr>
              <a:t>RemoteUIServer</a:t>
            </a:r>
            <a:r>
              <a:rPr lang="en-US" altLang="en-US" sz="1400" dirty="0">
                <a:solidFill>
                  <a:srgbClr val="0C0C0C"/>
                </a:solidFill>
                <a:cs typeface="+mn-cs"/>
              </a:rPr>
              <a:t> Service </a:t>
            </a:r>
          </a:p>
        </p:txBody>
      </p:sp>
      <p:cxnSp>
        <p:nvCxnSpPr>
          <p:cNvPr id="75" name="Elbow Connector 74"/>
          <p:cNvCxnSpPr>
            <a:stCxn id="6173" idx="3"/>
          </p:cNvCxnSpPr>
          <p:nvPr/>
        </p:nvCxnSpPr>
        <p:spPr>
          <a:xfrm>
            <a:off x="1448155" y="3401854"/>
            <a:ext cx="6309909" cy="2057912"/>
          </a:xfrm>
          <a:prstGeom prst="bentConnector3">
            <a:avLst>
              <a:gd name="adj1" fmla="val 3558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100132" y="4931965"/>
            <a:ext cx="56718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12868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1400" dirty="0">
                <a:solidFill>
                  <a:srgbClr val="0C0C0C"/>
                </a:solidFill>
                <a:cs typeface="+mn-cs"/>
              </a:rPr>
              <a:t>3. COAM User Agent discovers and parses UI listing and loads and launches RUI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472360" y="5546956"/>
            <a:ext cx="20999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12868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1400" dirty="0">
                <a:solidFill>
                  <a:srgbClr val="0C0C0C"/>
                </a:solidFill>
                <a:cs typeface="+mn-cs"/>
              </a:rPr>
              <a:t>4. RUI reserves STB tuner</a:t>
            </a:r>
          </a:p>
        </p:txBody>
      </p:sp>
      <p:cxnSp>
        <p:nvCxnSpPr>
          <p:cNvPr id="79" name="Elbow Connector 78"/>
          <p:cNvCxnSpPr/>
          <p:nvPr/>
        </p:nvCxnSpPr>
        <p:spPr>
          <a:xfrm rot="10800000" flipH="1" flipV="1">
            <a:off x="5796557" y="1931921"/>
            <a:ext cx="1890610" cy="3503349"/>
          </a:xfrm>
          <a:prstGeom prst="bentConnector4">
            <a:avLst>
              <a:gd name="adj1" fmla="val -217778"/>
              <a:gd name="adj2" fmla="val 99898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141381" y="5858136"/>
            <a:ext cx="54827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12868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1400" dirty="0">
                <a:solidFill>
                  <a:srgbClr val="0C0C0C"/>
                </a:solidFill>
                <a:cs typeface="+mn-cs"/>
              </a:rPr>
              <a:t>5. RUI calls play on </a:t>
            </a:r>
            <a:r>
              <a:rPr lang="en-US" altLang="en-US" sz="1400" dirty="0" err="1">
                <a:solidFill>
                  <a:srgbClr val="0C0C0C"/>
                </a:solidFill>
                <a:cs typeface="+mn-cs"/>
              </a:rPr>
              <a:t>HTMLMediaElement</a:t>
            </a:r>
            <a:r>
              <a:rPr lang="en-US" altLang="en-US" sz="1400" dirty="0">
                <a:solidFill>
                  <a:srgbClr val="0C0C0C"/>
                </a:solidFill>
                <a:cs typeface="+mn-cs"/>
              </a:rPr>
              <a:t>, which causes COAM User Agent to send HTTP HEAD/GET requests to STB</a:t>
            </a:r>
          </a:p>
        </p:txBody>
      </p:sp>
      <p:cxnSp>
        <p:nvCxnSpPr>
          <p:cNvPr id="37" name="Elbow Connector 36"/>
          <p:cNvCxnSpPr/>
          <p:nvPr/>
        </p:nvCxnSpPr>
        <p:spPr>
          <a:xfrm>
            <a:off x="1133054" y="3359856"/>
            <a:ext cx="533047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73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7" y="2939874"/>
            <a:ext cx="1126488" cy="92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4" name="TextBox 67"/>
          <p:cNvSpPr txBox="1">
            <a:spLocks noChangeArrowheads="1"/>
          </p:cNvSpPr>
          <p:nvPr/>
        </p:nvSpPr>
        <p:spPr bwMode="auto">
          <a:xfrm>
            <a:off x="313789" y="3779838"/>
            <a:ext cx="11343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12868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1400">
                <a:solidFill>
                  <a:srgbClr val="0C0C0C"/>
                </a:solidFill>
                <a:cs typeface="+mn-cs"/>
              </a:rPr>
              <a:t>RUI Server</a:t>
            </a:r>
          </a:p>
        </p:txBody>
      </p:sp>
      <p:pic>
        <p:nvPicPr>
          <p:cNvPr id="6175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0" y="1511935"/>
            <a:ext cx="1126488" cy="92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TextBox 67"/>
          <p:cNvSpPr txBox="1">
            <a:spLocks noChangeArrowheads="1"/>
          </p:cNvSpPr>
          <p:nvPr/>
        </p:nvSpPr>
        <p:spPr bwMode="auto">
          <a:xfrm>
            <a:off x="376810" y="2351901"/>
            <a:ext cx="11343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12868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1400">
                <a:solidFill>
                  <a:srgbClr val="0C0C0C"/>
                </a:solidFill>
                <a:cs typeface="+mn-cs"/>
              </a:rPr>
              <a:t>Account Server</a:t>
            </a:r>
          </a:p>
        </p:txBody>
      </p:sp>
      <p:cxnSp>
        <p:nvCxnSpPr>
          <p:cNvPr id="114" name="Elbow Connector 113"/>
          <p:cNvCxnSpPr>
            <a:endCxn id="6175" idx="3"/>
          </p:cNvCxnSpPr>
          <p:nvPr/>
        </p:nvCxnSpPr>
        <p:spPr>
          <a:xfrm rot="10800000">
            <a:off x="1503297" y="1973915"/>
            <a:ext cx="4986483" cy="1007957"/>
          </a:xfrm>
          <a:prstGeom prst="bentConnector3">
            <a:avLst>
              <a:gd name="adj1" fmla="val -132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10800000" flipH="1" flipV="1">
            <a:off x="5796557" y="1956418"/>
            <a:ext cx="1890610" cy="3503349"/>
          </a:xfrm>
          <a:prstGeom prst="bentConnector4">
            <a:avLst>
              <a:gd name="adj1" fmla="val -217778"/>
              <a:gd name="adj2" fmla="val 99898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880974" y="1572321"/>
            <a:ext cx="54827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12868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1400" dirty="0">
                <a:solidFill>
                  <a:srgbClr val="0C0C0C"/>
                </a:solidFill>
                <a:cs typeface="+mn-cs"/>
              </a:rPr>
              <a:t>6. </a:t>
            </a:r>
            <a:r>
              <a:rPr lang="en-US" altLang="en-US" sz="1400" dirty="0" err="1">
                <a:solidFill>
                  <a:srgbClr val="0C0C0C"/>
                </a:solidFill>
                <a:cs typeface="+mn-cs"/>
              </a:rPr>
              <a:t>Settop</a:t>
            </a:r>
            <a:r>
              <a:rPr lang="en-US" altLang="en-US" sz="1400" dirty="0">
                <a:solidFill>
                  <a:srgbClr val="0C0C0C"/>
                </a:solidFill>
                <a:cs typeface="+mn-cs"/>
              </a:rPr>
              <a:t> tunes channel and streams content to COAM device</a:t>
            </a:r>
          </a:p>
        </p:txBody>
      </p:sp>
    </p:spTree>
    <p:extLst>
      <p:ext uri="{BB962C8B-B14F-4D97-AF65-F5344CB8AC3E}">
        <p14:creationId xmlns:p14="http://schemas.microsoft.com/office/powerpoint/2010/main" val="19038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  <p:bldP spid="38" grpId="1" build="allAtOnce"/>
      <p:bldP spid="63" grpId="0"/>
      <p:bldP spid="63" grpId="1"/>
      <p:bldP spid="76" grpId="0"/>
      <p:bldP spid="76" grpId="1"/>
      <p:bldP spid="78" grpId="0"/>
      <p:bldP spid="78" grpId="1"/>
      <p:bldP spid="80" grpId="0"/>
      <p:bldP spid="80" grpId="1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22" y="979961"/>
            <a:ext cx="8568531" cy="847423"/>
          </a:xfrm>
        </p:spPr>
        <p:txBody>
          <a:bodyPr/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4600" dirty="0"/>
          </a:p>
        </p:txBody>
      </p:sp>
      <p:sp>
        <p:nvSpPr>
          <p:cNvPr id="3" name="TextBox 2"/>
          <p:cNvSpPr txBox="1"/>
          <p:nvPr/>
        </p:nvSpPr>
        <p:spPr>
          <a:xfrm>
            <a:off x="336022" y="5235775"/>
            <a:ext cx="5208323" cy="944969"/>
          </a:xfrm>
          <a:prstGeom prst="rect">
            <a:avLst/>
          </a:prstGeom>
          <a:noFill/>
        </p:spPr>
        <p:txBody>
          <a:bodyPr wrap="square" lIns="112868" tIns="56435" rIns="112868" bIns="56435" rtlCol="0">
            <a:spAutoFit/>
          </a:bodyPr>
          <a:lstStyle/>
          <a:p>
            <a:pPr defTabSz="112868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>
                <a:solidFill>
                  <a:srgbClr val="0C0C0C"/>
                </a:solidFill>
                <a:latin typeface="Arial"/>
                <a:ea typeface="+mn-ea"/>
                <a:cs typeface="+mn-cs"/>
              </a:rPr>
              <a:t>Contact: Amol Bhagwat</a:t>
            </a:r>
          </a:p>
          <a:p>
            <a:pPr defTabSz="112868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>
                <a:solidFill>
                  <a:srgbClr val="0C0C0C"/>
                </a:solidFill>
                <a:latin typeface="Arial"/>
                <a:ea typeface="+mn-ea"/>
                <a:cs typeface="+mn-cs"/>
                <a:hlinkClick r:id="rId2"/>
              </a:rPr>
              <a:t>a.bhagwat@cablelabs.com</a:t>
            </a:r>
            <a:endParaRPr lang="en-US" dirty="0" smtClean="0">
              <a:solidFill>
                <a:srgbClr val="0C0C0C"/>
              </a:solidFill>
              <a:latin typeface="Arial"/>
              <a:ea typeface="+mn-ea"/>
              <a:cs typeface="+mn-cs"/>
            </a:endParaRPr>
          </a:p>
          <a:p>
            <a:pPr defTabSz="112868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>
                <a:solidFill>
                  <a:srgbClr val="0C0C0C"/>
                </a:solidFill>
                <a:latin typeface="Arial"/>
                <a:ea typeface="+mn-ea"/>
                <a:cs typeface="+mn-cs"/>
              </a:rPr>
              <a:t>303-661-3333</a:t>
            </a:r>
            <a:endParaRPr lang="en-US" dirty="0">
              <a:solidFill>
                <a:srgbClr val="0C0C0C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j03155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10" y="825089"/>
            <a:ext cx="4609517" cy="44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4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79" y="448425"/>
            <a:ext cx="6595920" cy="517537"/>
          </a:xfrm>
        </p:spPr>
        <p:txBody>
          <a:bodyPr/>
          <a:lstStyle/>
          <a:p>
            <a:pPr algn="ctr"/>
            <a:r>
              <a:rPr lang="en-US" smtClean="0"/>
              <a:t>European Broadcasting Union: EBU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2033" y="1127021"/>
            <a:ext cx="6587169" cy="5606691"/>
          </a:xfrm>
        </p:spPr>
        <p:txBody>
          <a:bodyPr/>
          <a:lstStyle/>
          <a:p>
            <a:r>
              <a:rPr lang="en-US" sz="2000" dirty="0"/>
              <a:t>Largest professional association of broadcasters, worldwide covering 75 countries</a:t>
            </a:r>
          </a:p>
          <a:p>
            <a:r>
              <a:rPr lang="en-US" sz="2000" dirty="0"/>
              <a:t>The Eurovision &amp; </a:t>
            </a:r>
            <a:r>
              <a:rPr lang="en-US" sz="2000" dirty="0" err="1"/>
              <a:t>Euroradio</a:t>
            </a:r>
            <a:r>
              <a:rPr lang="en-US" sz="2000" dirty="0"/>
              <a:t> networks for special events, news, sports, concerts (coverage and contribution) with offices in Beijing, Brussels, Moscow, New-York, Rome, Singapore, Washington</a:t>
            </a:r>
          </a:p>
          <a:p>
            <a:r>
              <a:rPr lang="en-US" sz="2000" dirty="0"/>
              <a:t>Radio and television co-productions in entertainment and culture</a:t>
            </a:r>
          </a:p>
          <a:p>
            <a:r>
              <a:rPr lang="en-US" sz="2000" dirty="0"/>
              <a:t>Training at the EBU Academy</a:t>
            </a:r>
          </a:p>
          <a:p>
            <a:r>
              <a:rPr lang="en-US" sz="2000" dirty="0"/>
              <a:t>Technology and Innovation: addressing all technical aspects of radio-television production / distribution and frequency planning. </a:t>
            </a:r>
          </a:p>
          <a:p>
            <a:r>
              <a:rPr lang="en-US" sz="2000" dirty="0"/>
              <a:t>EBU is a member of </a:t>
            </a:r>
            <a:r>
              <a:rPr lang="en-US" sz="2000" dirty="0" err="1"/>
              <a:t>HbbTV</a:t>
            </a:r>
            <a:r>
              <a:rPr lang="en-US" sz="2000" dirty="0"/>
              <a:t> and other key industrial consortia.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55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794" y="350429"/>
            <a:ext cx="6595920" cy="517537"/>
          </a:xfrm>
        </p:spPr>
        <p:txBody>
          <a:bodyPr/>
          <a:lstStyle/>
          <a:p>
            <a:r>
              <a:rPr lang="fr-CH" dirty="0" smtClean="0"/>
              <a:t>EBU and W3C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8040" y="819035"/>
            <a:ext cx="6587169" cy="6292661"/>
          </a:xfrm>
        </p:spPr>
        <p:txBody>
          <a:bodyPr/>
          <a:lstStyle/>
          <a:p>
            <a:r>
              <a:rPr lang="en-GB" sz="2000" dirty="0"/>
              <a:t>EBU joined W3C in 2008</a:t>
            </a:r>
          </a:p>
          <a:p>
            <a:r>
              <a:rPr lang="en-GB" sz="2000" dirty="0"/>
              <a:t>Main points of interest among many others:</a:t>
            </a:r>
          </a:p>
          <a:p>
            <a:pPr lvl="1"/>
            <a:r>
              <a:rPr lang="en-GB" sz="1700" i="1" dirty="0"/>
              <a:t>HMTL-5 (incl. Accessibility) for radio and TV</a:t>
            </a:r>
          </a:p>
          <a:p>
            <a:pPr lvl="1"/>
            <a:r>
              <a:rPr lang="en-GB" sz="1700" i="1" dirty="0"/>
              <a:t>Media Annotation and Fragments Working Groups</a:t>
            </a:r>
          </a:p>
          <a:p>
            <a:pPr lvl="1"/>
            <a:r>
              <a:rPr lang="en-GB" sz="1700" i="1" dirty="0"/>
              <a:t>EME</a:t>
            </a:r>
          </a:p>
          <a:p>
            <a:pPr lvl="1"/>
            <a:r>
              <a:rPr lang="en-GB" sz="1700" i="1" dirty="0" err="1"/>
              <a:t>Schema.org</a:t>
            </a:r>
            <a:r>
              <a:rPr lang="en-GB" sz="1700" i="1" dirty="0"/>
              <a:t> and metadata (e.g. distribution data, sport)</a:t>
            </a:r>
          </a:p>
          <a:p>
            <a:pPr lvl="1"/>
            <a:r>
              <a:rPr lang="en-GB" sz="1700" i="1" dirty="0" err="1"/>
              <a:t>Web&amp;TV</a:t>
            </a:r>
            <a:endParaRPr lang="en-GB" sz="1700" i="1" dirty="0"/>
          </a:p>
          <a:p>
            <a:r>
              <a:rPr lang="en-GB" sz="2000" dirty="0"/>
              <a:t>Overlap:</a:t>
            </a:r>
          </a:p>
          <a:p>
            <a:pPr lvl="1"/>
            <a:r>
              <a:rPr lang="en-GB" sz="1700" i="1" dirty="0"/>
              <a:t>Timed text – latest EBU specification: EBU-TT-D, adopted by DVB-DASH and </a:t>
            </a:r>
            <a:r>
              <a:rPr lang="en-GB" sz="1700" i="1"/>
              <a:t>HbbTV</a:t>
            </a:r>
            <a:endParaRPr lang="en-GB" sz="1700" i="1" dirty="0"/>
          </a:p>
          <a:p>
            <a:pPr lvl="1"/>
            <a:r>
              <a:rPr lang="en-GB" sz="1700" i="1" dirty="0"/>
              <a:t>Audio modelling (object audio) and also Loudness</a:t>
            </a:r>
          </a:p>
          <a:p>
            <a:pPr lvl="1"/>
            <a:r>
              <a:rPr lang="en-GB" sz="1700" i="1" dirty="0"/>
              <a:t>Metadata: programme guides, technical and descriptive metadata, </a:t>
            </a:r>
            <a:r>
              <a:rPr lang="en-GB" sz="1700" i="1" dirty="0" err="1"/>
              <a:t>ontologies</a:t>
            </a:r>
            <a:r>
              <a:rPr lang="en-GB" sz="1700" i="1" dirty="0"/>
              <a:t> (bringing RDF in Radio/TV production)</a:t>
            </a:r>
          </a:p>
          <a:p>
            <a:r>
              <a:rPr lang="en-GB" sz="2000" dirty="0"/>
              <a:t>Questions: </a:t>
            </a:r>
          </a:p>
          <a:p>
            <a:pPr lvl="1"/>
            <a:r>
              <a:rPr lang="en-GB" sz="1700" i="1" dirty="0"/>
              <a:t>Where is the expertise? Who drives what? </a:t>
            </a:r>
          </a:p>
          <a:p>
            <a:pPr lvl="1"/>
            <a:r>
              <a:rPr lang="en-GB" sz="1700" i="1" dirty="0"/>
              <a:t>Who should benefit from the work done in W3C? </a:t>
            </a:r>
          </a:p>
          <a:p>
            <a:pPr>
              <a:buNone/>
            </a:pPr>
            <a:endParaRPr lang="en-GB" sz="700" i="1" dirty="0"/>
          </a:p>
        </p:txBody>
      </p:sp>
    </p:spTree>
    <p:extLst>
      <p:ext uri="{BB962C8B-B14F-4D97-AF65-F5344CB8AC3E}">
        <p14:creationId xmlns:p14="http://schemas.microsoft.com/office/powerpoint/2010/main" val="27448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HbbTV System and Specification Overview</a:t>
            </a:r>
            <a:endParaRPr lang="en-GB" smtClean="0"/>
          </a:p>
        </p:txBody>
      </p:sp>
      <p:sp>
        <p:nvSpPr>
          <p:cNvPr id="2051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For W3C Web and TV Workshop</a:t>
            </a:r>
          </a:p>
          <a:p>
            <a:r>
              <a:rPr lang="en-US" sz="2400" dirty="0" smtClean="0"/>
              <a:t>Munich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March 2014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71438" y="98425"/>
            <a:ext cx="8604250" cy="801688"/>
          </a:xfrm>
        </p:spPr>
        <p:txBody>
          <a:bodyPr/>
          <a:lstStyle/>
          <a:p>
            <a:r>
              <a:rPr lang="en-US" smtClean="0"/>
              <a:t>HbbTV v1 System Overview</a:t>
            </a:r>
            <a:endParaRPr lang="en-GB" smtClean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1152525" y="1187450"/>
          <a:ext cx="7775575" cy="621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3" imgW="5924670" imgH="4724319" progId="Visio.Drawing.11">
                  <p:embed/>
                </p:oleObj>
              </mc:Choice>
              <mc:Fallback>
                <p:oleObj r:id="rId3" imgW="5924670" imgH="472431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1187450"/>
                        <a:ext cx="7775575" cy="621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98425"/>
            <a:ext cx="8604250" cy="801688"/>
          </a:xfrm>
        </p:spPr>
        <p:txBody>
          <a:bodyPr/>
          <a:lstStyle/>
          <a:p>
            <a:r>
              <a:rPr lang="en-GB" altLang="en-US" smtClean="0"/>
              <a:t>HbbTV v2 Specification Overview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6696075" y="3490913"/>
            <a:ext cx="900113" cy="200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6680200" y="3494088"/>
            <a:ext cx="341313" cy="256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 flipH="1">
            <a:off x="5942013" y="3494088"/>
            <a:ext cx="738187" cy="1654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9359900" y="3925888"/>
            <a:ext cx="650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/>
          <a:lstStyle>
            <a:lvl1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r>
              <a:rPr lang="en-GB" altLang="en-US">
                <a:solidFill>
                  <a:srgbClr val="000000"/>
                </a:solidFill>
              </a:rPr>
              <a:t>DVB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7021513" y="6673850"/>
            <a:ext cx="19097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r>
              <a:rPr lang="en-GB" altLang="en-US">
                <a:solidFill>
                  <a:srgbClr val="000000"/>
                </a:solidFill>
              </a:rPr>
              <a:t>ISO/IEC “MPEG”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543550" y="6373813"/>
            <a:ext cx="688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/>
          <a:lstStyle>
            <a:lvl1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r>
              <a:rPr lang="en-GB" altLang="en-US">
                <a:solidFill>
                  <a:srgbClr val="000000"/>
                </a:solidFill>
              </a:rPr>
              <a:t>W3C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5651500" y="5437188"/>
            <a:ext cx="650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/>
          <a:lstStyle>
            <a:lvl1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r>
              <a:rPr lang="en-GB" altLang="en-US">
                <a:solidFill>
                  <a:srgbClr val="000000"/>
                </a:solidFill>
              </a:rPr>
              <a:t>EBU</a:t>
            </a:r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5292725" y="5938838"/>
            <a:ext cx="976313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</a:tabLst>
            </a:pPr>
            <a:r>
              <a:rPr lang="en-GB" altLang="en-US">
                <a:solidFill>
                  <a:srgbClr val="000000"/>
                </a:solidFill>
              </a:rPr>
              <a:t>TTML</a:t>
            </a:r>
          </a:p>
        </p:txBody>
      </p:sp>
      <p:sp>
        <p:nvSpPr>
          <p:cNvPr id="4107" name="AutoShape 10"/>
          <p:cNvSpPr>
            <a:spLocks noChangeArrowheads="1"/>
          </p:cNvSpPr>
          <p:nvPr/>
        </p:nvSpPr>
        <p:spPr bwMode="auto">
          <a:xfrm>
            <a:off x="1368425" y="5834063"/>
            <a:ext cx="4935538" cy="9366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5743575" y="5726113"/>
            <a:ext cx="0" cy="212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09" name="AutoShape 12"/>
          <p:cNvSpPr>
            <a:spLocks noChangeArrowheads="1"/>
          </p:cNvSpPr>
          <p:nvPr/>
        </p:nvSpPr>
        <p:spPr bwMode="auto">
          <a:xfrm>
            <a:off x="4319588" y="2773363"/>
            <a:ext cx="5759450" cy="1762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0" name="AutoShape 13"/>
          <p:cNvSpPr>
            <a:spLocks noChangeArrowheads="1"/>
          </p:cNvSpPr>
          <p:nvPr/>
        </p:nvSpPr>
        <p:spPr bwMode="auto">
          <a:xfrm>
            <a:off x="8748713" y="2916238"/>
            <a:ext cx="1260475" cy="5746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</a:tabLst>
            </a:pPr>
            <a:r>
              <a:rPr lang="en-GB" altLang="en-US">
                <a:solidFill>
                  <a:srgbClr val="000000"/>
                </a:solidFill>
              </a:rPr>
              <a:t>TS 102 zzz</a:t>
            </a:r>
          </a:p>
          <a:p>
            <a:pPr algn="ctr">
              <a:tabLst>
                <a:tab pos="449263" algn="l"/>
                <a:tab pos="898525" algn="l"/>
              </a:tabLst>
            </a:pPr>
            <a:r>
              <a:rPr lang="en-GB" altLang="en-US">
                <a:solidFill>
                  <a:srgbClr val="000000"/>
                </a:solidFill>
              </a:rPr>
              <a:t>CSS</a:t>
            </a:r>
          </a:p>
        </p:txBody>
      </p:sp>
      <p:sp>
        <p:nvSpPr>
          <p:cNvPr id="4111" name="AutoShape 14"/>
          <p:cNvSpPr>
            <a:spLocks noChangeArrowheads="1"/>
          </p:cNvSpPr>
          <p:nvPr/>
        </p:nvSpPr>
        <p:spPr bwMode="auto">
          <a:xfrm>
            <a:off x="7343775" y="2916238"/>
            <a:ext cx="1333500" cy="5778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</a:tabLst>
            </a:pPr>
            <a:r>
              <a:rPr lang="en-GB" altLang="en-US">
                <a:solidFill>
                  <a:srgbClr val="000000"/>
                </a:solidFill>
              </a:rPr>
              <a:t>TS 102 809</a:t>
            </a:r>
          </a:p>
        </p:txBody>
      </p:sp>
      <p:sp>
        <p:nvSpPr>
          <p:cNvPr id="4112" name="AutoShape 15"/>
          <p:cNvSpPr>
            <a:spLocks noChangeArrowheads="1"/>
          </p:cNvSpPr>
          <p:nvPr/>
        </p:nvSpPr>
        <p:spPr bwMode="auto">
          <a:xfrm>
            <a:off x="5942013" y="2919413"/>
            <a:ext cx="1330325" cy="5746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TS 102 zzz</a:t>
            </a:r>
          </a:p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DASH</a:t>
            </a:r>
          </a:p>
        </p:txBody>
      </p:sp>
      <p:sp>
        <p:nvSpPr>
          <p:cNvPr id="4113" name="AutoShape 16"/>
          <p:cNvSpPr>
            <a:spLocks noChangeArrowheads="1"/>
          </p:cNvSpPr>
          <p:nvPr/>
        </p:nvSpPr>
        <p:spPr bwMode="auto">
          <a:xfrm>
            <a:off x="6624638" y="4714875"/>
            <a:ext cx="3240087" cy="22463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4" name="AutoShape 17"/>
          <p:cNvSpPr>
            <a:spLocks noChangeArrowheads="1"/>
          </p:cNvSpPr>
          <p:nvPr/>
        </p:nvSpPr>
        <p:spPr bwMode="auto">
          <a:xfrm>
            <a:off x="7272338" y="5484813"/>
            <a:ext cx="1655762" cy="5270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23009-1 DASH</a:t>
            </a:r>
          </a:p>
        </p:txBody>
      </p:sp>
      <p:sp>
        <p:nvSpPr>
          <p:cNvPr id="4115" name="AutoShape 18"/>
          <p:cNvSpPr>
            <a:spLocks noChangeArrowheads="1"/>
          </p:cNvSpPr>
          <p:nvPr/>
        </p:nvSpPr>
        <p:spPr bwMode="auto">
          <a:xfrm>
            <a:off x="6769100" y="6062663"/>
            <a:ext cx="1655763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23001-7 CENC</a:t>
            </a:r>
          </a:p>
        </p:txBody>
      </p:sp>
      <p:sp>
        <p:nvSpPr>
          <p:cNvPr id="4116" name="AutoShape 19"/>
          <p:cNvSpPr>
            <a:spLocks noChangeArrowheads="1"/>
          </p:cNvSpPr>
          <p:nvPr/>
        </p:nvSpPr>
        <p:spPr bwMode="auto">
          <a:xfrm>
            <a:off x="3959225" y="5148263"/>
            <a:ext cx="2268538" cy="5778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en-GB" altLang="en-US">
                <a:solidFill>
                  <a:srgbClr val="000000"/>
                </a:solidFill>
              </a:rPr>
              <a:t>Tech-3380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en-GB" altLang="en-US">
                <a:solidFill>
                  <a:srgbClr val="000000"/>
                </a:solidFill>
              </a:rPr>
              <a:t>“EBU-TT-D”</a:t>
            </a:r>
          </a:p>
        </p:txBody>
      </p:sp>
      <p:sp>
        <p:nvSpPr>
          <p:cNvPr id="4117" name="AutoShape 20"/>
          <p:cNvSpPr>
            <a:spLocks noChangeArrowheads="1"/>
          </p:cNvSpPr>
          <p:nvPr/>
        </p:nvSpPr>
        <p:spPr bwMode="auto">
          <a:xfrm>
            <a:off x="4430713" y="2919413"/>
            <a:ext cx="1428750" cy="5746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EN 300 468</a:t>
            </a:r>
          </a:p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DVB-SI</a:t>
            </a:r>
          </a:p>
        </p:txBody>
      </p:sp>
      <p:sp>
        <p:nvSpPr>
          <p:cNvPr id="4118" name="AutoShape 21"/>
          <p:cNvSpPr>
            <a:spLocks noChangeArrowheads="1"/>
          </p:cNvSpPr>
          <p:nvPr/>
        </p:nvSpPr>
        <p:spPr bwMode="auto">
          <a:xfrm>
            <a:off x="360363" y="2773363"/>
            <a:ext cx="3384550" cy="2806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9" name="Text Box 22"/>
          <p:cNvSpPr txBox="1">
            <a:spLocks noChangeArrowheads="1"/>
          </p:cNvSpPr>
          <p:nvPr/>
        </p:nvSpPr>
        <p:spPr bwMode="auto">
          <a:xfrm>
            <a:off x="2987675" y="5148263"/>
            <a:ext cx="7159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/>
          <a:lstStyle>
            <a:lvl1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r>
              <a:rPr lang="en-GB" altLang="en-US">
                <a:solidFill>
                  <a:srgbClr val="000000"/>
                </a:solidFill>
              </a:rPr>
              <a:t>OIPF</a:t>
            </a:r>
          </a:p>
        </p:txBody>
      </p:sp>
      <p:sp>
        <p:nvSpPr>
          <p:cNvPr id="4120" name="AutoShape 23"/>
          <p:cNvSpPr>
            <a:spLocks noChangeArrowheads="1"/>
          </p:cNvSpPr>
          <p:nvPr/>
        </p:nvSpPr>
        <p:spPr bwMode="auto">
          <a:xfrm>
            <a:off x="1027113" y="4643438"/>
            <a:ext cx="1655762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Web Standards </a:t>
            </a:r>
          </a:p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TV Profile</a:t>
            </a:r>
          </a:p>
        </p:txBody>
      </p:sp>
      <p:sp>
        <p:nvSpPr>
          <p:cNvPr id="4121" name="AutoShape 24"/>
          <p:cNvSpPr>
            <a:spLocks noChangeArrowheads="1"/>
          </p:cNvSpPr>
          <p:nvPr/>
        </p:nvSpPr>
        <p:spPr bwMode="auto">
          <a:xfrm>
            <a:off x="4321175" y="5938838"/>
            <a:ext cx="976313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</a:tabLst>
            </a:pPr>
            <a:r>
              <a:rPr lang="en-GB" altLang="en-US">
                <a:solidFill>
                  <a:srgbClr val="000000"/>
                </a:solidFill>
              </a:rPr>
              <a:t>.....</a:t>
            </a:r>
          </a:p>
        </p:txBody>
      </p:sp>
      <p:sp>
        <p:nvSpPr>
          <p:cNvPr id="4122" name="AutoShape 25"/>
          <p:cNvSpPr>
            <a:spLocks noChangeArrowheads="1"/>
          </p:cNvSpPr>
          <p:nvPr/>
        </p:nvSpPr>
        <p:spPr bwMode="auto">
          <a:xfrm>
            <a:off x="2378075" y="5942013"/>
            <a:ext cx="976313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</a:tabLst>
            </a:pPr>
            <a:r>
              <a:rPr lang="en-GB" altLang="en-US">
                <a:solidFill>
                  <a:srgbClr val="000000"/>
                </a:solidFill>
              </a:rPr>
              <a:t>CSS3..</a:t>
            </a:r>
          </a:p>
        </p:txBody>
      </p:sp>
      <p:sp>
        <p:nvSpPr>
          <p:cNvPr id="4123" name="AutoShape 26"/>
          <p:cNvSpPr>
            <a:spLocks noChangeArrowheads="1"/>
          </p:cNvSpPr>
          <p:nvPr/>
        </p:nvSpPr>
        <p:spPr bwMode="auto">
          <a:xfrm>
            <a:off x="1406525" y="5942013"/>
            <a:ext cx="976313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</a:tabLst>
            </a:pPr>
            <a:r>
              <a:rPr lang="en-GB" altLang="en-US">
                <a:solidFill>
                  <a:srgbClr val="000000"/>
                </a:solidFill>
              </a:rPr>
              <a:t>HTML5</a:t>
            </a:r>
          </a:p>
        </p:txBody>
      </p:sp>
      <p:sp>
        <p:nvSpPr>
          <p:cNvPr id="4124" name="AutoShape 27"/>
          <p:cNvSpPr>
            <a:spLocks noChangeArrowheads="1"/>
          </p:cNvSpPr>
          <p:nvPr/>
        </p:nvSpPr>
        <p:spPr bwMode="auto">
          <a:xfrm>
            <a:off x="4321175" y="5942013"/>
            <a:ext cx="976313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</a:tabLst>
            </a:pPr>
            <a:r>
              <a:rPr lang="en-GB" altLang="en-US">
                <a:solidFill>
                  <a:srgbClr val="000000"/>
                </a:solidFill>
              </a:rPr>
              <a:t>…...</a:t>
            </a:r>
          </a:p>
        </p:txBody>
      </p:sp>
      <p:sp>
        <p:nvSpPr>
          <p:cNvPr id="4125" name="AutoShape 28"/>
          <p:cNvSpPr>
            <a:spLocks noChangeArrowheads="1"/>
          </p:cNvSpPr>
          <p:nvPr/>
        </p:nvSpPr>
        <p:spPr bwMode="auto">
          <a:xfrm>
            <a:off x="3349625" y="5942013"/>
            <a:ext cx="976313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</a:tabLst>
            </a:pPr>
            <a:r>
              <a:rPr lang="en-GB" altLang="en-US">
                <a:solidFill>
                  <a:srgbClr val="000000"/>
                </a:solidFill>
              </a:rPr>
              <a:t>DOM3..</a:t>
            </a:r>
          </a:p>
        </p:txBody>
      </p:sp>
      <p:sp>
        <p:nvSpPr>
          <p:cNvPr id="4126" name="Line 29"/>
          <p:cNvSpPr>
            <a:spLocks noChangeShapeType="1"/>
          </p:cNvSpPr>
          <p:nvPr/>
        </p:nvSpPr>
        <p:spPr bwMode="auto">
          <a:xfrm>
            <a:off x="1955800" y="5364163"/>
            <a:ext cx="0" cy="542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27" name="Line 30"/>
          <p:cNvSpPr>
            <a:spLocks noChangeShapeType="1"/>
          </p:cNvSpPr>
          <p:nvPr/>
        </p:nvSpPr>
        <p:spPr bwMode="auto">
          <a:xfrm>
            <a:off x="1955800" y="5364163"/>
            <a:ext cx="911225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28" name="Line 31"/>
          <p:cNvSpPr>
            <a:spLocks noChangeShapeType="1"/>
          </p:cNvSpPr>
          <p:nvPr/>
        </p:nvSpPr>
        <p:spPr bwMode="auto">
          <a:xfrm>
            <a:off x="1955800" y="5364163"/>
            <a:ext cx="1881188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29" name="AutoShape 32"/>
          <p:cNvSpPr>
            <a:spLocks noChangeArrowheads="1"/>
          </p:cNvSpPr>
          <p:nvPr/>
        </p:nvSpPr>
        <p:spPr bwMode="auto">
          <a:xfrm>
            <a:off x="522288" y="2916238"/>
            <a:ext cx="1331912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Vol. 5</a:t>
            </a:r>
          </a:p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DAE</a:t>
            </a:r>
          </a:p>
        </p:txBody>
      </p:sp>
      <p:sp>
        <p:nvSpPr>
          <p:cNvPr id="4130" name="AutoShape 33"/>
          <p:cNvSpPr>
            <a:spLocks noChangeArrowheads="1"/>
          </p:cNvSpPr>
          <p:nvPr/>
        </p:nvSpPr>
        <p:spPr bwMode="auto">
          <a:xfrm>
            <a:off x="4752975" y="4068763"/>
            <a:ext cx="1403350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TS 103 205</a:t>
            </a:r>
            <a:br>
              <a:rPr lang="en-GB" altLang="en-US">
                <a:solidFill>
                  <a:srgbClr val="000000"/>
                </a:solidFill>
              </a:rPr>
            </a:br>
            <a:r>
              <a:rPr lang="en-GB" altLang="en-US" sz="1400">
                <a:solidFill>
                  <a:srgbClr val="000000"/>
                </a:solidFill>
              </a:rPr>
              <a:t>ext. to CI Plus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31" name="AutoShape 34"/>
          <p:cNvSpPr>
            <a:spLocks noChangeArrowheads="1"/>
          </p:cNvSpPr>
          <p:nvPr/>
        </p:nvSpPr>
        <p:spPr bwMode="auto">
          <a:xfrm>
            <a:off x="2016125" y="2932113"/>
            <a:ext cx="1584325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Vol. 2</a:t>
            </a:r>
          </a:p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Media Formats</a:t>
            </a:r>
          </a:p>
        </p:txBody>
      </p:sp>
      <p:sp>
        <p:nvSpPr>
          <p:cNvPr id="4132" name="Line 35"/>
          <p:cNvSpPr>
            <a:spLocks noChangeShapeType="1"/>
          </p:cNvSpPr>
          <p:nvPr/>
        </p:nvSpPr>
        <p:spPr bwMode="auto">
          <a:xfrm>
            <a:off x="3600450" y="3275013"/>
            <a:ext cx="830263" cy="520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33" name="Line 36"/>
          <p:cNvSpPr>
            <a:spLocks noChangeShapeType="1"/>
          </p:cNvSpPr>
          <p:nvPr/>
        </p:nvSpPr>
        <p:spPr bwMode="auto">
          <a:xfrm>
            <a:off x="1189038" y="3617913"/>
            <a:ext cx="665162" cy="1025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34" name="AutoShape 37"/>
          <p:cNvSpPr>
            <a:spLocks noChangeArrowheads="1"/>
          </p:cNvSpPr>
          <p:nvPr/>
        </p:nvSpPr>
        <p:spPr bwMode="auto">
          <a:xfrm>
            <a:off x="71438" y="1474788"/>
            <a:ext cx="9934575" cy="939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en-US">
                <a:solidFill>
                  <a:srgbClr val="000000"/>
                </a:solidFill>
              </a:rPr>
              <a:t>HbbTV Specification</a:t>
            </a:r>
          </a:p>
        </p:txBody>
      </p:sp>
      <p:sp>
        <p:nvSpPr>
          <p:cNvPr id="4135" name="Line 38"/>
          <p:cNvSpPr>
            <a:spLocks noChangeShapeType="1"/>
          </p:cNvSpPr>
          <p:nvPr/>
        </p:nvSpPr>
        <p:spPr bwMode="auto">
          <a:xfrm>
            <a:off x="9431338" y="2411413"/>
            <a:ext cx="1587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36" name="Line 39"/>
          <p:cNvSpPr>
            <a:spLocks noChangeShapeType="1"/>
          </p:cNvSpPr>
          <p:nvPr/>
        </p:nvSpPr>
        <p:spPr bwMode="auto">
          <a:xfrm>
            <a:off x="8118475" y="2411413"/>
            <a:ext cx="1588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37" name="Line 40"/>
          <p:cNvSpPr>
            <a:spLocks noChangeShapeType="1"/>
          </p:cNvSpPr>
          <p:nvPr/>
        </p:nvSpPr>
        <p:spPr bwMode="auto">
          <a:xfrm>
            <a:off x="6696075" y="2411413"/>
            <a:ext cx="1588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38" name="Line 41"/>
          <p:cNvSpPr>
            <a:spLocks noChangeShapeType="1"/>
          </p:cNvSpPr>
          <p:nvPr/>
        </p:nvSpPr>
        <p:spPr bwMode="auto">
          <a:xfrm>
            <a:off x="5165725" y="2414588"/>
            <a:ext cx="1588" cy="501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39" name="Line 42"/>
          <p:cNvSpPr>
            <a:spLocks noChangeShapeType="1"/>
          </p:cNvSpPr>
          <p:nvPr/>
        </p:nvSpPr>
        <p:spPr bwMode="auto">
          <a:xfrm flipH="1">
            <a:off x="2735263" y="2414588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40" name="Line 43"/>
          <p:cNvSpPr>
            <a:spLocks noChangeShapeType="1"/>
          </p:cNvSpPr>
          <p:nvPr/>
        </p:nvSpPr>
        <p:spPr bwMode="auto">
          <a:xfrm>
            <a:off x="1189038" y="2414588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41" name="Line 44"/>
          <p:cNvSpPr>
            <a:spLocks noChangeShapeType="1"/>
          </p:cNvSpPr>
          <p:nvPr/>
        </p:nvSpPr>
        <p:spPr bwMode="auto">
          <a:xfrm flipH="1">
            <a:off x="4103688" y="2414588"/>
            <a:ext cx="0" cy="2733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42" name="Line 45"/>
          <p:cNvSpPr>
            <a:spLocks noChangeShapeType="1"/>
          </p:cNvSpPr>
          <p:nvPr/>
        </p:nvSpPr>
        <p:spPr bwMode="auto">
          <a:xfrm>
            <a:off x="1955800" y="5364163"/>
            <a:ext cx="2852738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43" name="AutoShape 46"/>
          <p:cNvSpPr>
            <a:spLocks noChangeArrowheads="1"/>
          </p:cNvSpPr>
          <p:nvPr/>
        </p:nvSpPr>
        <p:spPr bwMode="auto">
          <a:xfrm>
            <a:off x="144463" y="5834063"/>
            <a:ext cx="1152525" cy="9366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</a:tabLst>
            </a:pPr>
            <a:r>
              <a:rPr lang="en-GB" altLang="en-US">
                <a:solidFill>
                  <a:srgbClr val="000000"/>
                </a:solidFill>
              </a:rPr>
              <a:t>CEA-2014</a:t>
            </a:r>
          </a:p>
        </p:txBody>
      </p:sp>
      <p:sp>
        <p:nvSpPr>
          <p:cNvPr id="4144" name="Text Box 47"/>
          <p:cNvSpPr txBox="1">
            <a:spLocks noChangeArrowheads="1"/>
          </p:cNvSpPr>
          <p:nvPr/>
        </p:nvSpPr>
        <p:spPr bwMode="auto">
          <a:xfrm>
            <a:off x="609600" y="6434138"/>
            <a:ext cx="650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/>
          <a:lstStyle>
            <a:lvl1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r>
              <a:rPr lang="en-GB" altLang="en-US">
                <a:solidFill>
                  <a:srgbClr val="000000"/>
                </a:solidFill>
              </a:rPr>
              <a:t>CEA</a:t>
            </a:r>
          </a:p>
        </p:txBody>
      </p:sp>
      <p:sp>
        <p:nvSpPr>
          <p:cNvPr id="4145" name="Line 48"/>
          <p:cNvSpPr>
            <a:spLocks noChangeShapeType="1"/>
          </p:cNvSpPr>
          <p:nvPr/>
        </p:nvSpPr>
        <p:spPr bwMode="auto">
          <a:xfrm flipH="1">
            <a:off x="717550" y="3595688"/>
            <a:ext cx="471488" cy="2238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46" name="AutoShape 33"/>
          <p:cNvSpPr>
            <a:spLocks noChangeArrowheads="1"/>
          </p:cNvSpPr>
          <p:nvPr/>
        </p:nvSpPr>
        <p:spPr bwMode="auto">
          <a:xfrm>
            <a:off x="4430713" y="3595688"/>
            <a:ext cx="1349375" cy="4000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TS 101 154</a:t>
            </a:r>
          </a:p>
        </p:txBody>
      </p:sp>
      <p:sp>
        <p:nvSpPr>
          <p:cNvPr id="4147" name="AutoShape 19"/>
          <p:cNvSpPr>
            <a:spLocks noChangeArrowheads="1"/>
          </p:cNvSpPr>
          <p:nvPr/>
        </p:nvSpPr>
        <p:spPr bwMode="auto">
          <a:xfrm>
            <a:off x="4319588" y="4713288"/>
            <a:ext cx="1539875" cy="3619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en-GB" altLang="en-US">
                <a:solidFill>
                  <a:srgbClr val="000000"/>
                </a:solidFill>
              </a:rPr>
              <a:t>CI Plus</a:t>
            </a:r>
          </a:p>
        </p:txBody>
      </p:sp>
      <p:sp>
        <p:nvSpPr>
          <p:cNvPr id="4148" name="AutoShape 34"/>
          <p:cNvSpPr>
            <a:spLocks noChangeArrowheads="1"/>
          </p:cNvSpPr>
          <p:nvPr/>
        </p:nvSpPr>
        <p:spPr bwMode="auto">
          <a:xfrm>
            <a:off x="1735138" y="3754438"/>
            <a:ext cx="1865312" cy="7175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Vol. 7</a:t>
            </a:r>
          </a:p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 sz="1600">
                <a:solidFill>
                  <a:srgbClr val="000000"/>
                </a:solidFill>
              </a:rPr>
              <a:t>Content &amp; Service</a:t>
            </a:r>
            <a:br>
              <a:rPr lang="en-GB" altLang="en-US" sz="1600">
                <a:solidFill>
                  <a:srgbClr val="000000"/>
                </a:solidFill>
              </a:rPr>
            </a:br>
            <a:r>
              <a:rPr lang="en-GB" altLang="en-US" sz="1600">
                <a:solidFill>
                  <a:srgbClr val="000000"/>
                </a:solidFill>
              </a:rPr>
              <a:t>Protection</a:t>
            </a:r>
          </a:p>
        </p:txBody>
      </p:sp>
      <p:sp>
        <p:nvSpPr>
          <p:cNvPr id="4149" name="Line 41"/>
          <p:cNvSpPr>
            <a:spLocks noChangeShapeType="1"/>
          </p:cNvSpPr>
          <p:nvPr/>
        </p:nvSpPr>
        <p:spPr bwMode="auto">
          <a:xfrm>
            <a:off x="5903913" y="2414588"/>
            <a:ext cx="0" cy="1654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50" name="Line 42"/>
          <p:cNvSpPr>
            <a:spLocks noChangeShapeType="1"/>
          </p:cNvSpPr>
          <p:nvPr/>
        </p:nvSpPr>
        <p:spPr bwMode="auto">
          <a:xfrm flipH="1">
            <a:off x="1955800" y="2414588"/>
            <a:ext cx="0" cy="133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51" name="Line 35"/>
          <p:cNvSpPr>
            <a:spLocks noChangeShapeType="1"/>
          </p:cNvSpPr>
          <p:nvPr/>
        </p:nvSpPr>
        <p:spPr bwMode="auto">
          <a:xfrm>
            <a:off x="3600450" y="4132263"/>
            <a:ext cx="725488" cy="742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52" name="Line 41"/>
          <p:cNvSpPr>
            <a:spLocks noChangeShapeType="1"/>
          </p:cNvSpPr>
          <p:nvPr/>
        </p:nvSpPr>
        <p:spPr bwMode="auto">
          <a:xfrm>
            <a:off x="5454650" y="4500563"/>
            <a:ext cx="0" cy="212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53" name="AutoShape 17"/>
          <p:cNvSpPr>
            <a:spLocks noChangeArrowheads="1"/>
          </p:cNvSpPr>
          <p:nvPr/>
        </p:nvSpPr>
        <p:spPr bwMode="auto">
          <a:xfrm>
            <a:off x="7669213" y="4787900"/>
            <a:ext cx="190817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60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GB" altLang="en-US">
                <a:solidFill>
                  <a:srgbClr val="000000"/>
                </a:solidFill>
              </a:rPr>
              <a:t>Video and Audio</a:t>
            </a:r>
          </a:p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en-US" altLang="en-US">
                <a:solidFill>
                  <a:srgbClr val="000000"/>
                </a:solidFill>
              </a:rPr>
              <a:t>Codecs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54" name="Line 2"/>
          <p:cNvSpPr>
            <a:spLocks noChangeShapeType="1"/>
          </p:cNvSpPr>
          <p:nvPr/>
        </p:nvSpPr>
        <p:spPr bwMode="auto">
          <a:xfrm>
            <a:off x="5780088" y="3795713"/>
            <a:ext cx="2716212" cy="979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雲 45"/>
          <p:cNvSpPr/>
          <p:nvPr/>
        </p:nvSpPr>
        <p:spPr bwMode="auto">
          <a:xfrm rot="10800000" flipV="1">
            <a:off x="2909682" y="3929911"/>
            <a:ext cx="1764108" cy="1704674"/>
          </a:xfrm>
          <a:prstGeom prst="cloud">
            <a:avLst/>
          </a:prstGeom>
          <a:solidFill>
            <a:schemeClr val="bg1"/>
          </a:solidFill>
          <a:ln w="603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1" lang="ja-JP" altLang="en-US" b="1" i="1" dirty="0">
              <a:solidFill>
                <a:prstClr val="black"/>
              </a:solidFill>
              <a:latin typeface="Calibri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Technology Overview of </a:t>
            </a:r>
            <a:r>
              <a:rPr lang="en-US" altLang="ja-JP" dirty="0" err="1" smtClean="0"/>
              <a:t>Hybridcast</a:t>
            </a:r>
            <a:endParaRPr lang="ja-JP" altLang="en-US" dirty="0"/>
          </a:p>
        </p:txBody>
      </p:sp>
      <p:sp>
        <p:nvSpPr>
          <p:cNvPr id="5" name="角丸四角形 82"/>
          <p:cNvSpPr/>
          <p:nvPr/>
        </p:nvSpPr>
        <p:spPr>
          <a:xfrm>
            <a:off x="4738802" y="1975753"/>
            <a:ext cx="5173812" cy="3329992"/>
          </a:xfrm>
          <a:prstGeom prst="roundRect">
            <a:avLst>
              <a:gd name="adj" fmla="val 404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1" lang="ja-JP" altLang="en-US" sz="1500" dirty="0">
              <a:solidFill>
                <a:srgbClr val="FFFFFF"/>
              </a:solidFill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09" y="2084493"/>
            <a:ext cx="5010453" cy="3138404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pic>
      <p:sp>
        <p:nvSpPr>
          <p:cNvPr id="8" name="円/楕円 48"/>
          <p:cNvSpPr>
            <a:spLocks noChangeArrowheads="1"/>
          </p:cNvSpPr>
          <p:nvPr/>
        </p:nvSpPr>
        <p:spPr bwMode="auto">
          <a:xfrm>
            <a:off x="6386036" y="6306712"/>
            <a:ext cx="1512094" cy="253503"/>
          </a:xfrm>
          <a:prstGeom prst="ellips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1" lang="ja-JP" altLang="en-US" dirty="0">
              <a:solidFill>
                <a:srgbClr val="000000"/>
              </a:solidFill>
              <a:latin typeface="Calibri" pitchFamily="34" charset="0"/>
              <a:ea typeface="ＭＳ Ｐゴシック"/>
              <a:cs typeface="+mn-cs"/>
            </a:endParaRPr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2638672" y="1832505"/>
            <a:ext cx="1726878" cy="19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marL="93663" indent="-93663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9pPr>
          </a:lstStyle>
          <a:p>
            <a:pPr algn="ctr" defTabSz="1007838" eaLnBrk="1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ja-JP" sz="2200" i="1" dirty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Broadcast</a:t>
            </a:r>
          </a:p>
        </p:txBody>
      </p:sp>
      <p:sp>
        <p:nvSpPr>
          <p:cNvPr id="11" name="角丸四角形 82"/>
          <p:cNvSpPr/>
          <p:nvPr/>
        </p:nvSpPr>
        <p:spPr>
          <a:xfrm>
            <a:off x="725546" y="4039235"/>
            <a:ext cx="2268141" cy="1594400"/>
          </a:xfrm>
          <a:prstGeom prst="roundRect">
            <a:avLst>
              <a:gd name="adj" fmla="val 792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1" lang="ja-JP" altLang="en-US" sz="1500" dirty="0">
              <a:solidFill>
                <a:srgbClr val="FFFFFF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角丸四角形 82"/>
          <p:cNvSpPr/>
          <p:nvPr/>
        </p:nvSpPr>
        <p:spPr>
          <a:xfrm>
            <a:off x="1008062" y="2165989"/>
            <a:ext cx="1061566" cy="873276"/>
          </a:xfrm>
          <a:prstGeom prst="roundRect">
            <a:avLst>
              <a:gd name="adj" fmla="val 790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1" lang="ja-JP" altLang="en-US" sz="1500" dirty="0">
              <a:solidFill>
                <a:srgbClr val="FFFFFF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074823" y="2311739"/>
            <a:ext cx="4515635" cy="903961"/>
          </a:xfrm>
          <a:prstGeom prst="roundRect">
            <a:avLst>
              <a:gd name="adj" fmla="val 18324"/>
            </a:avLst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9678" rIns="0" bIns="0" anchor="t" anchorCtr="0"/>
          <a:lstStyle/>
          <a:p>
            <a:pPr algn="ctr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b="1" i="1" dirty="0">
                <a:solidFill>
                  <a:srgbClr val="0000FF"/>
                </a:solidFill>
                <a:ea typeface="メイリオ" charset="0"/>
                <a:cs typeface="Arial" charset="0"/>
              </a:rPr>
              <a:t>HTML5 browser </a:t>
            </a:r>
          </a:p>
        </p:txBody>
      </p:sp>
      <p:pic>
        <p:nvPicPr>
          <p:cNvPr id="25" name="Picture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3059" y="1160533"/>
            <a:ext cx="244616" cy="15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8" descr="C:\Users\kinji\Desktop\docs\work\発表\20110525_公開講演\presen\ipadDem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47" y="6144180"/>
            <a:ext cx="606502" cy="60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1599087" y="4860901"/>
            <a:ext cx="1226588" cy="58860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0" tIns="0" rIns="0" bIns="0" anchor="ctr" anchorCtr="0"/>
          <a:lstStyle>
            <a:lvl1pPr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9pPr>
          </a:lstStyle>
          <a:p>
            <a:pPr algn="ctr" defTabSz="1007838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App</a:t>
            </a:r>
            <a:b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</a:b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server</a:t>
            </a:r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charset="0"/>
              <a:cs typeface="Arial" charset="0"/>
            </a:endParaRPr>
          </a:p>
        </p:txBody>
      </p:sp>
      <p:sp>
        <p:nvSpPr>
          <p:cNvPr id="35" name="AutoShape 21"/>
          <p:cNvSpPr>
            <a:spLocks noChangeArrowheads="1"/>
          </p:cNvSpPr>
          <p:nvPr/>
        </p:nvSpPr>
        <p:spPr bwMode="auto">
          <a:xfrm rot="20294643">
            <a:off x="2717185" y="4386553"/>
            <a:ext cx="2251375" cy="402961"/>
          </a:xfrm>
          <a:prstGeom prst="rightArrow">
            <a:avLst>
              <a:gd name="adj1" fmla="val 56417"/>
              <a:gd name="adj2" fmla="val 62139"/>
            </a:avLst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kumimoji="1" lang="en-US" altLang="ja-JP" dirty="0">
              <a:solidFill>
                <a:srgbClr val="000000"/>
              </a:solidFill>
              <a:latin typeface="Calibri" pitchFamily="34" charset="0"/>
              <a:ea typeface="メイリオ" charset="0"/>
              <a:cs typeface="Arial" charset="0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7015665" y="6126406"/>
            <a:ext cx="714454" cy="317502"/>
          </a:xfrm>
          <a:prstGeom prst="round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 anchorCtr="0"/>
          <a:lstStyle/>
          <a:p>
            <a:pPr algn="ctr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b="1" dirty="0">
                <a:solidFill>
                  <a:prstClr val="black"/>
                </a:solidFill>
                <a:ea typeface="メイリオ" charset="0"/>
                <a:cs typeface="Arial" charset="0"/>
              </a:rPr>
              <a:t>App</a:t>
            </a: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1599087" y="4178098"/>
            <a:ext cx="1226588" cy="56489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0"/>
          <a:lstStyle>
            <a:lvl1pPr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9pPr>
          </a:lstStyle>
          <a:p>
            <a:pPr algn="ctr" defTabSz="1007838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メイリオ" charset="0"/>
                <a:cs typeface="Arial" charset="0"/>
              </a:rPr>
              <a:t>Web</a:t>
            </a:r>
          </a:p>
          <a:p>
            <a:pPr algn="ctr" defTabSz="1007838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メイリオ" charset="0"/>
                <a:cs typeface="Arial" charset="0"/>
              </a:rPr>
              <a:t>services</a:t>
            </a:r>
            <a:endParaRPr lang="en-US" altLang="ja-JP" dirty="0">
              <a:solidFill>
                <a:prstClr val="black"/>
              </a:solidFill>
              <a:latin typeface="Calibri" pitchFamily="34" charset="0"/>
              <a:ea typeface="メイリオ" charset="0"/>
              <a:cs typeface="Arial" charset="0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157680" y="1815468"/>
            <a:ext cx="1704110" cy="5057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007838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</a:pPr>
            <a:r>
              <a:rPr kumimoji="1" lang="en-US" altLang="ja-JP" sz="2200" b="1" i="1" dirty="0">
                <a:solidFill>
                  <a:sysClr val="windowText" lastClr="000000"/>
                </a:solidFill>
                <a:ea typeface="メイリオ" charset="0"/>
                <a:cs typeface="Arial" charset="0"/>
              </a:rPr>
              <a:t>Broadcaster</a:t>
            </a:r>
            <a:endParaRPr kumimoji="1" lang="ja-JP" altLang="en-US" sz="2200" b="1" i="1" dirty="0">
              <a:solidFill>
                <a:sysClr val="windowText" lastClr="000000"/>
              </a:solidFill>
              <a:ea typeface="メイリオ" charset="0"/>
              <a:cs typeface="Arial" charset="0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72019" y="3622495"/>
            <a:ext cx="2079236" cy="5019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 anchorCtr="0"/>
          <a:lstStyle/>
          <a:p>
            <a:pPr algn="ctr" defTabSz="1007838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sz="2200" b="1" i="1" dirty="0">
                <a:solidFill>
                  <a:sysClr val="windowText" lastClr="000000"/>
                </a:solidFill>
                <a:ea typeface="メイリオ" charset="0"/>
                <a:cs typeface="Arial" charset="0"/>
              </a:rPr>
              <a:t>Service Provider</a:t>
            </a:r>
            <a:endParaRPr kumimoji="1" lang="ja-JP" altLang="en-US" sz="2200" b="1" i="1" dirty="0">
              <a:solidFill>
                <a:sysClr val="windowText" lastClr="000000"/>
              </a:solidFill>
              <a:ea typeface="メイリオ" charset="0"/>
              <a:cs typeface="Arial" charset="0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7174955" y="1710011"/>
            <a:ext cx="2466725" cy="4584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007838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</a:pPr>
            <a:r>
              <a:rPr kumimoji="1" lang="en-US" altLang="ja-JP" sz="2200" b="1" i="1" dirty="0">
                <a:solidFill>
                  <a:sysClr val="windowText" lastClr="000000"/>
                </a:solidFill>
                <a:ea typeface="メイリオ" charset="0"/>
                <a:cs typeface="Arial" charset="0"/>
              </a:rPr>
              <a:t>Hybridcast Receiver</a:t>
            </a:r>
            <a:endParaRPr kumimoji="1" lang="ja-JP" altLang="en-US" sz="2200" b="1" i="1" dirty="0">
              <a:solidFill>
                <a:sysClr val="windowText" lastClr="000000"/>
              </a:solidFill>
              <a:ea typeface="メイリオ" charset="0"/>
              <a:cs typeface="Arial" charset="0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7183676" y="6496378"/>
            <a:ext cx="1984594" cy="2997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007838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</a:pPr>
            <a:r>
              <a:rPr kumimoji="1" lang="en-US" altLang="ja-JP" b="1" i="1" dirty="0">
                <a:solidFill>
                  <a:sysClr val="windowText" lastClr="000000"/>
                </a:solidFill>
                <a:ea typeface="メイリオ" charset="0"/>
                <a:cs typeface="Arial" charset="0"/>
              </a:rPr>
              <a:t>Companion Device</a:t>
            </a:r>
            <a:endParaRPr kumimoji="1" lang="ja-JP" altLang="en-US" b="1" i="1" dirty="0">
              <a:solidFill>
                <a:sysClr val="windowText" lastClr="000000"/>
              </a:solidFill>
              <a:ea typeface="メイリオ" charset="0"/>
              <a:cs typeface="Arial" charset="0"/>
            </a:endParaRP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7090949" y="2701461"/>
            <a:ext cx="2315475" cy="366245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marL="103205" indent="-103205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dirty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Extension for hybrid use</a:t>
            </a:r>
          </a:p>
        </p:txBody>
      </p:sp>
      <p:sp>
        <p:nvSpPr>
          <p:cNvPr id="59" name="角丸四角形 58"/>
          <p:cNvSpPr/>
          <p:nvPr/>
        </p:nvSpPr>
        <p:spPr>
          <a:xfrm>
            <a:off x="5072707" y="3487688"/>
            <a:ext cx="4538399" cy="1175949"/>
          </a:xfrm>
          <a:prstGeom prst="roundRect">
            <a:avLst>
              <a:gd name="adj" fmla="val 18324"/>
            </a:avLst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9678" rIns="0" bIns="0" anchor="t" anchorCtr="0"/>
          <a:lstStyle/>
          <a:p>
            <a:pPr algn="ctr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b="1" i="1" dirty="0">
                <a:solidFill>
                  <a:prstClr val="black"/>
                </a:solidFill>
                <a:ea typeface="メイリオ" charset="0"/>
                <a:cs typeface="Arial" charset="0"/>
              </a:rPr>
              <a:t>Receiver functions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58828" y="3876985"/>
            <a:ext cx="1512094" cy="70265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ctr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sz="1500" dirty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App control </a:t>
            </a:r>
          </a:p>
          <a:p>
            <a:pPr algn="ctr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sz="1500" dirty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and</a:t>
            </a:r>
          </a:p>
          <a:p>
            <a:pPr algn="ctr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sz="1500" dirty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management</a:t>
            </a: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6754927" y="3876985"/>
            <a:ext cx="1540122" cy="702654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ctr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sz="1500" dirty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Companion</a:t>
            </a:r>
          </a:p>
          <a:p>
            <a:pPr algn="ctr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sz="1500" dirty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device control</a:t>
            </a: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8374435" y="3876985"/>
            <a:ext cx="1152667" cy="702654"/>
          </a:xfrm>
          <a:prstGeom prst="rect">
            <a:avLst/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ctr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sz="1500" dirty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Broadcast</a:t>
            </a:r>
          </a:p>
          <a:p>
            <a:pPr algn="ctr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sz="1500" dirty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reception</a:t>
            </a:r>
          </a:p>
          <a:p>
            <a:pPr algn="ctr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sz="1500" dirty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and decode</a:t>
            </a:r>
          </a:p>
        </p:txBody>
      </p:sp>
      <p:sp>
        <p:nvSpPr>
          <p:cNvPr id="45" name="下矢印 56"/>
          <p:cNvSpPr>
            <a:spLocks noChangeArrowheads="1"/>
          </p:cNvSpPr>
          <p:nvPr/>
        </p:nvSpPr>
        <p:spPr bwMode="auto">
          <a:xfrm>
            <a:off x="7531100" y="3104672"/>
            <a:ext cx="1155947" cy="441820"/>
          </a:xfrm>
          <a:prstGeom prst="downArrow">
            <a:avLst>
              <a:gd name="adj1" fmla="val 55437"/>
              <a:gd name="adj2" fmla="val 48987"/>
            </a:avLst>
          </a:prstGeom>
          <a:solidFill>
            <a:schemeClr val="bg1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defTabSz="1007838" fontAlgn="auto" hangingPunct="1">
              <a:lnSpc>
                <a:spcPts val="2756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dirty="0">
                <a:solidFill>
                  <a:srgbClr val="000000"/>
                </a:solidFill>
                <a:latin typeface="Calibri"/>
                <a:ea typeface="ＭＳ Ｐゴシック"/>
                <a:cs typeface="Arial" charset="0"/>
              </a:rPr>
              <a:t>API</a:t>
            </a:r>
            <a:endParaRPr kumimoji="1" lang="ja-JP" altLang="en-US" dirty="0">
              <a:solidFill>
                <a:srgbClr val="000000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5494849" y="2756464"/>
            <a:ext cx="756047" cy="335986"/>
          </a:xfrm>
          <a:prstGeom prst="round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 anchorCtr="0"/>
          <a:lstStyle/>
          <a:p>
            <a:pPr algn="ctr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b="1" dirty="0">
                <a:solidFill>
                  <a:prstClr val="black"/>
                </a:solidFill>
                <a:ea typeface="メイリオ" charset="0"/>
                <a:cs typeface="Arial" charset="0"/>
              </a:rPr>
              <a:t>App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174">
            <a:off x="1813977" y="2388839"/>
            <a:ext cx="3675715" cy="3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09" descr="Ser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0" y="4450097"/>
            <a:ext cx="574036" cy="80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309" descr="Ser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72" y="4556388"/>
            <a:ext cx="574036" cy="80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AutoShape 21"/>
          <p:cNvSpPr>
            <a:spLocks noChangeArrowheads="1"/>
          </p:cNvSpPr>
          <p:nvPr/>
        </p:nvSpPr>
        <p:spPr bwMode="auto">
          <a:xfrm rot="16200000">
            <a:off x="5496801" y="3333690"/>
            <a:ext cx="570320" cy="421916"/>
          </a:xfrm>
          <a:prstGeom prst="rightArrow">
            <a:avLst>
              <a:gd name="adj1" fmla="val 38042"/>
              <a:gd name="adj2" fmla="val 53152"/>
            </a:avLst>
          </a:prstGeom>
          <a:solidFill>
            <a:schemeClr val="bg1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kumimoji="1" lang="en-US" altLang="ja-JP" dirty="0">
              <a:solidFill>
                <a:srgbClr val="000000"/>
              </a:solidFill>
              <a:latin typeface="Calibri" pitchFamily="34" charset="0"/>
              <a:ea typeface="メイリオ" charset="0"/>
              <a:cs typeface="Arial" charset="0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4169758" y="4542633"/>
            <a:ext cx="756047" cy="335986"/>
          </a:xfrm>
          <a:prstGeom prst="round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anchor="ctr" anchorCtr="0"/>
          <a:lstStyle/>
          <a:p>
            <a:pPr algn="ctr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b="1" dirty="0">
                <a:solidFill>
                  <a:prstClr val="black"/>
                </a:solidFill>
                <a:ea typeface="メイリオ" charset="0"/>
                <a:cs typeface="Arial" charset="0"/>
              </a:rPr>
              <a:t>App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814745" y="2840461"/>
            <a:ext cx="625828" cy="33598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marL="103205" indent="-103205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dirty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AIT</a:t>
            </a: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3833737" y="4206649"/>
            <a:ext cx="635071" cy="33598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marL="103205" indent="-103205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dirty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AIT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678924" y="4908867"/>
            <a:ext cx="2123237" cy="564738"/>
          </a:xfrm>
          <a:prstGeom prst="rect">
            <a:avLst/>
          </a:prstGeom>
        </p:spPr>
        <p:txBody>
          <a:bodyPr wrap="square" lIns="100783" tIns="50392" rIns="100783" bIns="50392">
            <a:spAutoFit/>
          </a:bodyPr>
          <a:lstStyle/>
          <a:p>
            <a:pPr algn="ctr" defTabSz="1007838" fontAlgn="auto" hangingPunct="1">
              <a:lnSpc>
                <a:spcPts val="1764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1" lang="en-US" altLang="ja-JP" i="1" dirty="0">
                <a:solidFill>
                  <a:prstClr val="black"/>
                </a:solidFill>
                <a:latin typeface="Calibri" pitchFamily="34" charset="0"/>
                <a:ea typeface="ＭＳ Ｐゴシック"/>
                <a:cs typeface="Arial" pitchFamily="34" charset="0"/>
              </a:rPr>
              <a:t>Broadband</a:t>
            </a:r>
          </a:p>
          <a:p>
            <a:pPr algn="ctr" defTabSz="1007838" fontAlgn="auto" hangingPunct="1">
              <a:lnSpc>
                <a:spcPts val="1764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1" lang="en-US" altLang="ja-JP" i="1" dirty="0">
                <a:solidFill>
                  <a:prstClr val="black"/>
                </a:solidFill>
                <a:latin typeface="Calibri" pitchFamily="34" charset="0"/>
                <a:ea typeface="ＭＳ Ｐゴシック"/>
                <a:cs typeface="Arial" pitchFamily="34" charset="0"/>
              </a:rPr>
              <a:t>network</a:t>
            </a:r>
            <a:endParaRPr kumimoji="1" lang="ja-JP" altLang="en-US" i="1" dirty="0">
              <a:solidFill>
                <a:prstClr val="black"/>
              </a:solidFill>
              <a:latin typeface="Calibri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1379414" y="5799662"/>
            <a:ext cx="3492888" cy="19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marL="93663" indent="-93663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" charset="0"/>
                <a:ea typeface="ＭＳ Ｐゴシック" charset="0"/>
              </a:defRPr>
            </a:lvl9pPr>
          </a:lstStyle>
          <a:p>
            <a:pPr algn="ctr" defTabSz="1007838" eaLnBrk="1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ja-JP" sz="1500" dirty="0">
                <a:solidFill>
                  <a:srgbClr val="000000"/>
                </a:solidFill>
                <a:latin typeface="Calibri" pitchFamily="34" charset="0"/>
                <a:ea typeface="メイリオ" charset="0"/>
                <a:cs typeface="Arial" charset="0"/>
              </a:rPr>
              <a:t>* AIT: Application Information Table</a:t>
            </a:r>
          </a:p>
        </p:txBody>
      </p:sp>
      <p:sp>
        <p:nvSpPr>
          <p:cNvPr id="37" name="AutoShape 41"/>
          <p:cNvSpPr>
            <a:spLocks noChangeArrowheads="1"/>
          </p:cNvSpPr>
          <p:nvPr/>
        </p:nvSpPr>
        <p:spPr bwMode="auto">
          <a:xfrm rot="20243042">
            <a:off x="2600564" y="3785819"/>
            <a:ext cx="2377303" cy="407622"/>
          </a:xfrm>
          <a:prstGeom prst="leftRightArrow">
            <a:avLst>
              <a:gd name="adj1" fmla="val 57420"/>
              <a:gd name="adj2" fmla="val 55713"/>
            </a:avLst>
          </a:prstGeom>
          <a:solidFill>
            <a:schemeClr val="bg1"/>
          </a:solidFill>
          <a:ln w="25400" cmpd="sng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kumimoji="1" lang="ja-JP" altLang="en-US" dirty="0">
              <a:solidFill>
                <a:prstClr val="black"/>
              </a:solidFill>
              <a:ea typeface="メイリオ" charset="0"/>
              <a:cs typeface="Arial" charset="0"/>
            </a:endParaRPr>
          </a:p>
        </p:txBody>
      </p:sp>
      <p:sp>
        <p:nvSpPr>
          <p:cNvPr id="18" name="AutoShape 41"/>
          <p:cNvSpPr>
            <a:spLocks noChangeArrowheads="1"/>
          </p:cNvSpPr>
          <p:nvPr/>
        </p:nvSpPr>
        <p:spPr bwMode="auto">
          <a:xfrm rot="5400000">
            <a:off x="6288877" y="5085069"/>
            <a:ext cx="1595931" cy="449777"/>
          </a:xfrm>
          <a:prstGeom prst="leftRightArrow">
            <a:avLst>
              <a:gd name="adj1" fmla="val 50000"/>
              <a:gd name="adj2" fmla="val 31877"/>
            </a:avLst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kumimoji="1" lang="ja-JP" altLang="en-US" sz="1500" dirty="0">
              <a:solidFill>
                <a:srgbClr val="000000"/>
              </a:solidFill>
              <a:latin typeface="Calibri" pitchFamily="34" charset="0"/>
              <a:ea typeface="メイリオ" charset="0"/>
              <a:cs typeface="メイリオ" charset="0"/>
            </a:endParaRPr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7263059" y="5386188"/>
            <a:ext cx="2699050" cy="3958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103205" indent="-103205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Arial" pitchFamily="34" charset="0"/>
              </a:rPr>
              <a:t>Companion Device </a:t>
            </a:r>
          </a:p>
          <a:p>
            <a:pPr marL="103205" indent="-103205" defTabSz="1007838" fontAlgn="auto" hangingPunct="1">
              <a:lnSpc>
                <a:spcPts val="1543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1" lang="en-US" altLang="ja-JP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Arial" pitchFamily="34" charset="0"/>
              </a:rPr>
              <a:t>Connection and Messaging</a:t>
            </a:r>
          </a:p>
        </p:txBody>
      </p:sp>
    </p:spTree>
    <p:extLst>
      <p:ext uri="{BB962C8B-B14F-4D97-AF65-F5344CB8AC3E}">
        <p14:creationId xmlns:p14="http://schemas.microsoft.com/office/powerpoint/2010/main" val="1755248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319_upnpforum_2">
  <a:themeElements>
    <a:clrScheme name="0319_upnpforum_2 10">
      <a:dk1>
        <a:srgbClr val="000000"/>
      </a:dk1>
      <a:lt1>
        <a:srgbClr val="FFFFFF"/>
      </a:lt1>
      <a:dk2>
        <a:srgbClr val="335CDF"/>
      </a:dk2>
      <a:lt2>
        <a:srgbClr val="FFCC00"/>
      </a:lt2>
      <a:accent1>
        <a:srgbClr val="FCE436"/>
      </a:accent1>
      <a:accent2>
        <a:srgbClr val="FE5002"/>
      </a:accent2>
      <a:accent3>
        <a:srgbClr val="ADB5EC"/>
      </a:accent3>
      <a:accent4>
        <a:srgbClr val="DADADA"/>
      </a:accent4>
      <a:accent5>
        <a:srgbClr val="FDEFAE"/>
      </a:accent5>
      <a:accent6>
        <a:srgbClr val="E64802"/>
      </a:accent6>
      <a:hlink>
        <a:srgbClr val="66CC33"/>
      </a:hlink>
      <a:folHlink>
        <a:srgbClr val="0099FF"/>
      </a:folHlink>
    </a:clrScheme>
    <a:fontScheme name="0319_upnpforum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71500" marR="0" indent="-57150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FFFF67"/>
          </a:buClr>
          <a:buSzPct val="75000"/>
          <a:buFont typeface="Wingdings" pitchFamily="-112" charset="2"/>
          <a:buChar char="l"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71500" marR="0" indent="-57150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FFFF67"/>
          </a:buClr>
          <a:buSzPct val="75000"/>
          <a:buFont typeface="Wingdings" pitchFamily="-112" charset="2"/>
          <a:buChar char="l"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0319_upnpforum_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9_upnpforum_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9_upnpforum_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9_upnpforum_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9_upnpforum_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9_upnpforum_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9_upnpforum_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9_upnpforum_2 8">
        <a:dk1>
          <a:srgbClr val="000000"/>
        </a:dk1>
        <a:lt1>
          <a:srgbClr val="FFFFFF"/>
        </a:lt1>
        <a:dk2>
          <a:srgbClr val="00CC00"/>
        </a:dk2>
        <a:lt2>
          <a:srgbClr val="FFDB41"/>
        </a:lt2>
        <a:accent1>
          <a:srgbClr val="FFCC00"/>
        </a:accent1>
        <a:accent2>
          <a:srgbClr val="FE5002"/>
        </a:accent2>
        <a:accent3>
          <a:srgbClr val="AAE2AA"/>
        </a:accent3>
        <a:accent4>
          <a:srgbClr val="DADADA"/>
        </a:accent4>
        <a:accent5>
          <a:srgbClr val="FFE2AA"/>
        </a:accent5>
        <a:accent6>
          <a:srgbClr val="E64802"/>
        </a:accent6>
        <a:hlink>
          <a:srgbClr val="66CC33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9_upnpforum_2 9">
        <a:dk1>
          <a:srgbClr val="000000"/>
        </a:dk1>
        <a:lt1>
          <a:srgbClr val="FFFFFF"/>
        </a:lt1>
        <a:dk2>
          <a:srgbClr val="00CC00"/>
        </a:dk2>
        <a:lt2>
          <a:srgbClr val="FFCC00"/>
        </a:lt2>
        <a:accent1>
          <a:srgbClr val="FFCC00"/>
        </a:accent1>
        <a:accent2>
          <a:srgbClr val="FE5002"/>
        </a:accent2>
        <a:accent3>
          <a:srgbClr val="AAE2AA"/>
        </a:accent3>
        <a:accent4>
          <a:srgbClr val="DADADA"/>
        </a:accent4>
        <a:accent5>
          <a:srgbClr val="FFE2AA"/>
        </a:accent5>
        <a:accent6>
          <a:srgbClr val="E64802"/>
        </a:accent6>
        <a:hlink>
          <a:srgbClr val="66CC33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9_upnpforum_2 10">
        <a:dk1>
          <a:srgbClr val="000000"/>
        </a:dk1>
        <a:lt1>
          <a:srgbClr val="FFFFFF"/>
        </a:lt1>
        <a:dk2>
          <a:srgbClr val="335CDF"/>
        </a:dk2>
        <a:lt2>
          <a:srgbClr val="FFCC00"/>
        </a:lt2>
        <a:accent1>
          <a:srgbClr val="FCE436"/>
        </a:accent1>
        <a:accent2>
          <a:srgbClr val="FE5002"/>
        </a:accent2>
        <a:accent3>
          <a:srgbClr val="ADB5EC"/>
        </a:accent3>
        <a:accent4>
          <a:srgbClr val="DADADA"/>
        </a:accent4>
        <a:accent5>
          <a:srgbClr val="FDEFAE"/>
        </a:accent5>
        <a:accent6>
          <a:srgbClr val="E64802"/>
        </a:accent6>
        <a:hlink>
          <a:srgbClr val="66CC33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013 CableLabs Template Members+NDA Vendors Only Arial">
  <a:themeElements>
    <a:clrScheme name="CableLabs1">
      <a:dk1>
        <a:srgbClr val="0C0C0C"/>
      </a:dk1>
      <a:lt1>
        <a:sysClr val="window" lastClr="FFFFFF"/>
      </a:lt1>
      <a:dk2>
        <a:srgbClr val="7F7F7F"/>
      </a:dk2>
      <a:lt2>
        <a:srgbClr val="D8D8D8"/>
      </a:lt2>
      <a:accent1>
        <a:srgbClr val="2C75B2"/>
      </a:accent1>
      <a:accent2>
        <a:srgbClr val="48C0D8"/>
      </a:accent2>
      <a:accent3>
        <a:srgbClr val="3F3F3F"/>
      </a:accent3>
      <a:accent4>
        <a:srgbClr val="7F7F7F"/>
      </a:accent4>
      <a:accent5>
        <a:srgbClr val="BDE05A"/>
      </a:accent5>
      <a:accent6>
        <a:srgbClr val="FFD72D"/>
      </a:accent6>
      <a:hlink>
        <a:srgbClr val="000000"/>
      </a:hlink>
      <a:folHlink>
        <a:srgbClr val="A5A5A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3 CableLabs Template Members+NDA Vendors Only Arial" id="{3963FAFF-BC09-4544-912E-6E0BC873F208}" vid="{EC08AC12-ADE0-4361-B178-28C4384AA2B1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1360</Words>
  <Application>Microsoft Office PowerPoint</Application>
  <PresentationFormat>Custom</PresentationFormat>
  <Paragraphs>287</Paragraphs>
  <Slides>23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Office Theme</vt:lpstr>
      <vt:lpstr>Custom Design</vt:lpstr>
      <vt:lpstr>Office テーマ</vt:lpstr>
      <vt:lpstr>0319_upnpforum_2</vt:lpstr>
      <vt:lpstr>1_Office Theme</vt:lpstr>
      <vt:lpstr>2_Office Theme</vt:lpstr>
      <vt:lpstr>2013 CableLabs Template Members+NDA Vendors Only Arial</vt:lpstr>
      <vt:lpstr>Visio.Drawing.11</vt:lpstr>
      <vt:lpstr>Visio</vt:lpstr>
      <vt:lpstr>Panel: W3C and SDO alignment</vt:lpstr>
      <vt:lpstr>Panel: W3C and SDO alignment</vt:lpstr>
      <vt:lpstr>PowerPoint Presentation</vt:lpstr>
      <vt:lpstr>European Broadcasting Union: EBU</vt:lpstr>
      <vt:lpstr>EBU and W3C</vt:lpstr>
      <vt:lpstr>HbbTV System and Specification Overview</vt:lpstr>
      <vt:lpstr>HbbTV v1 System Overview</vt:lpstr>
      <vt:lpstr>HbbTV v2 Specification Overview</vt:lpstr>
      <vt:lpstr>Technology Overview of Hybridcast</vt:lpstr>
      <vt:lpstr>PowerPoint Presentation</vt:lpstr>
      <vt:lpstr>The Future of TV…</vt:lpstr>
      <vt:lpstr>UPnP HTML5 RUI</vt:lpstr>
      <vt:lpstr>UPnP and W3C Evolution</vt:lpstr>
      <vt:lpstr>Multi-screen Interaction Model</vt:lpstr>
      <vt:lpstr>UPnP Cloud Interaction (MUC)</vt:lpstr>
      <vt:lpstr>PowerPoint Presentation</vt:lpstr>
      <vt:lpstr>PowerPoint Presentation</vt:lpstr>
      <vt:lpstr>DLNA CVP-2 Guidelines and Test</vt:lpstr>
      <vt:lpstr>PowerPoint Presentation</vt:lpstr>
      <vt:lpstr>DLNA CVP-2 Specification Features</vt:lpstr>
      <vt:lpstr>CVP-2 Hybrid In-home + Cloud Scenario</vt:lpstr>
      <vt:lpstr>Live Linear Streaming</vt:lpstr>
      <vt:lpstr>Questions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Specification Overview</dc:title>
  <dc:creator>Jon Piesing</dc:creator>
  <cp:lastModifiedBy>giuseppep</cp:lastModifiedBy>
  <cp:revision>17</cp:revision>
  <cp:lastPrinted>1601-01-01T00:00:00Z</cp:lastPrinted>
  <dcterms:created xsi:type="dcterms:W3CDTF">2014-02-20T16:42:02Z</dcterms:created>
  <dcterms:modified xsi:type="dcterms:W3CDTF">2014-03-11T21:49:29Z</dcterms:modified>
</cp:coreProperties>
</file>